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3.xml" ContentType="application/vnd.openxmlformats-officedocument.drawingml.chartshapes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4.xml" ContentType="application/vnd.openxmlformats-officedocument.drawingml.chartshapes+xml"/>
  <Override PartName="/ppt/charts/chart12.xml" ContentType="application/vnd.openxmlformats-officedocument.drawingml.chart+xml"/>
  <Override PartName="/ppt/theme/themeOverride3.xml" ContentType="application/vnd.openxmlformats-officedocument.themeOverride+xml"/>
  <Override PartName="/ppt/drawings/drawing5.xml" ContentType="application/vnd.openxmlformats-officedocument.drawingml.chartshapes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6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7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8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9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0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1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2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3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4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5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6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3" r:id="rId1"/>
  </p:sldMasterIdLst>
  <p:notesMasterIdLst>
    <p:notesMasterId r:id="rId40"/>
  </p:notesMasterIdLst>
  <p:handoutMasterIdLst>
    <p:handoutMasterId r:id="rId41"/>
  </p:handoutMasterIdLst>
  <p:sldIdLst>
    <p:sldId id="838" r:id="rId2"/>
    <p:sldId id="1822" r:id="rId3"/>
    <p:sldId id="1828" r:id="rId4"/>
    <p:sldId id="1863" r:id="rId5"/>
    <p:sldId id="1864" r:id="rId6"/>
    <p:sldId id="1865" r:id="rId7"/>
    <p:sldId id="1866" r:id="rId8"/>
    <p:sldId id="1856" r:id="rId9"/>
    <p:sldId id="1862" r:id="rId10"/>
    <p:sldId id="1777" r:id="rId11"/>
    <p:sldId id="1778" r:id="rId12"/>
    <p:sldId id="1831" r:id="rId13"/>
    <p:sldId id="1853" r:id="rId14"/>
    <p:sldId id="1855" r:id="rId15"/>
    <p:sldId id="1854" r:id="rId16"/>
    <p:sldId id="1847" r:id="rId17"/>
    <p:sldId id="1848" r:id="rId18"/>
    <p:sldId id="1824" r:id="rId19"/>
    <p:sldId id="1845" r:id="rId20"/>
    <p:sldId id="1846" r:id="rId21"/>
    <p:sldId id="1874" r:id="rId22"/>
    <p:sldId id="1838" r:id="rId23"/>
    <p:sldId id="1861" r:id="rId24"/>
    <p:sldId id="1860" r:id="rId25"/>
    <p:sldId id="1823" r:id="rId26"/>
    <p:sldId id="1840" r:id="rId27"/>
    <p:sldId id="1850" r:id="rId28"/>
    <p:sldId id="1826" r:id="rId29"/>
    <p:sldId id="1871" r:id="rId30"/>
    <p:sldId id="1869" r:id="rId31"/>
    <p:sldId id="1870" r:id="rId32"/>
    <p:sldId id="1836" r:id="rId33"/>
    <p:sldId id="1842" r:id="rId34"/>
    <p:sldId id="1825" r:id="rId35"/>
    <p:sldId id="1872" r:id="rId36"/>
    <p:sldId id="1851" r:id="rId37"/>
    <p:sldId id="1873" r:id="rId38"/>
    <p:sldId id="849" r:id="rId39"/>
  </p:sldIdLst>
  <p:sldSz cx="12192000" cy="6858000"/>
  <p:notesSz cx="7010400" cy="9296400"/>
  <p:embeddedFontLst>
    <p:embeddedFont>
      <p:font typeface="B Homa" panose="00000400000000000000" pitchFamily="2" charset="-78"/>
      <p:regular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B Zar" panose="00000400000000000000" pitchFamily="2" charset="-78"/>
      <p:regular r:id="rId47"/>
      <p:bold r:id="rId48"/>
    </p:embeddedFont>
    <p:embeddedFont>
      <p:font typeface="Century Gothic" panose="020B0502020202020204" pitchFamily="34" charset="0"/>
      <p:regular r:id="rId49"/>
      <p:bold r:id="rId50"/>
      <p:italic r:id="rId51"/>
      <p:boldItalic r:id="rId52"/>
    </p:embeddedFont>
    <p:embeddedFont>
      <p:font typeface="B Mitra" panose="00000400000000000000" pitchFamily="2" charset="-78"/>
      <p:regular r:id="rId53"/>
      <p:bold r:id="rId54"/>
    </p:embeddedFont>
    <p:embeddedFont>
      <p:font typeface="B Titr" panose="00000700000000000000" pitchFamily="2" charset="-78"/>
      <p:bold r:id="rId55"/>
    </p:embeddedFont>
    <p:embeddedFont>
      <p:font typeface="B Yekan" panose="00000400000000000000" pitchFamily="2" charset="-78"/>
      <p:regular r:id="rId56"/>
    </p:embeddedFont>
    <p:embeddedFont>
      <p:font typeface="Aharoni" panose="020B0604020202020204" charset="-79"/>
      <p:bold r:id="rId57"/>
    </p:embeddedFont>
    <p:embeddedFont>
      <p:font typeface="B Nazanin" panose="00000400000000000000" pitchFamily="2" charset="-78"/>
      <p:regular r:id="rId58"/>
      <p:bold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DBE"/>
    <a:srgbClr val="2683C6"/>
    <a:srgbClr val="00FF00"/>
    <a:srgbClr val="009900"/>
    <a:srgbClr val="00FFCC"/>
    <a:srgbClr val="035D9E"/>
    <a:srgbClr val="336699"/>
    <a:srgbClr val="049B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4374" autoAdjust="0"/>
  </p:normalViewPr>
  <p:slideViewPr>
    <p:cSldViewPr snapToGrid="0">
      <p:cViewPr varScale="1">
        <p:scale>
          <a:sx n="88" d="100"/>
          <a:sy n="88" d="100"/>
        </p:scale>
        <p:origin x="11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font" Target="fonts/font17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59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Relationship Id="rId54" Type="http://schemas.openxmlformats.org/officeDocument/2006/relationships/font" Target="fonts/font13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57" Type="http://schemas.openxmlformats.org/officeDocument/2006/relationships/font" Target="fonts/font1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3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4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3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1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397619568387298E-2"/>
          <c:y val="7.9264295640654681E-2"/>
          <c:w val="0.91783154709827941"/>
          <c:h val="0.8486533823240493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عملکرد </c:v>
                </c:pt>
              </c:strCache>
            </c:strRef>
          </c:tx>
          <c:spPr>
            <a:ln w="9525" cap="rnd">
              <a:solidFill>
                <a:srgbClr val="FF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solidFill>
                <a:srgbClr val="FF0000"/>
              </a:solidFill>
              <a:ln w="9525" cap="rnd">
                <a:solidFill>
                  <a:srgbClr val="FF0000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06B-4D64-8EFB-77C8F6832627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06B-4D64-8EFB-77C8F683262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06B-4D64-8EFB-77C8F6832627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06B-4D64-8EFB-77C8F6832627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06B-4D64-8EFB-77C8F683262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06B-4D64-8EFB-77C8F6832627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706B-4D64-8EFB-77C8F683262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706B-4D64-8EFB-77C8F6832627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706B-4D64-8EFB-77C8F6832627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706B-4D64-8EFB-77C8F6832627}"/>
                </c:ext>
              </c:extLst>
            </c:dLbl>
            <c:dLbl>
              <c:idx val="20"/>
              <c:layout>
                <c:manualLayout>
                  <c:x val="-6.0214348206475889E-3"/>
                  <c:y val="-4.06297655460591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706B-4D64-8EFB-77C8F68326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Sheet1!$A$2:$A$22</c:f>
              <c:numCache>
                <c:formatCode>General</c:formatCode>
                <c:ptCount val="21"/>
                <c:pt idx="0">
                  <c:v>1382</c:v>
                </c:pt>
                <c:pt idx="1">
                  <c:v>1383</c:v>
                </c:pt>
                <c:pt idx="2">
                  <c:v>1384</c:v>
                </c:pt>
                <c:pt idx="3">
                  <c:v>1385</c:v>
                </c:pt>
                <c:pt idx="4">
                  <c:v>1386</c:v>
                </c:pt>
                <c:pt idx="5">
                  <c:v>1387</c:v>
                </c:pt>
                <c:pt idx="6">
                  <c:v>1388</c:v>
                </c:pt>
                <c:pt idx="7">
                  <c:v>1389</c:v>
                </c:pt>
                <c:pt idx="8">
                  <c:v>1390</c:v>
                </c:pt>
                <c:pt idx="9">
                  <c:v>1391</c:v>
                </c:pt>
                <c:pt idx="10">
                  <c:v>1392</c:v>
                </c:pt>
                <c:pt idx="11">
                  <c:v>1393</c:v>
                </c:pt>
                <c:pt idx="12">
                  <c:v>1394</c:v>
                </c:pt>
                <c:pt idx="13">
                  <c:v>1395</c:v>
                </c:pt>
                <c:pt idx="14">
                  <c:v>1396</c:v>
                </c:pt>
                <c:pt idx="15">
                  <c:v>1397</c:v>
                </c:pt>
                <c:pt idx="16">
                  <c:v>1398</c:v>
                </c:pt>
                <c:pt idx="17">
                  <c:v>1399</c:v>
                </c:pt>
                <c:pt idx="18">
                  <c:v>1400</c:v>
                </c:pt>
                <c:pt idx="19">
                  <c:v>1401</c:v>
                </c:pt>
                <c:pt idx="20">
                  <c:v>1402</c:v>
                </c:pt>
              </c:numCache>
            </c:numRef>
          </c:xVal>
          <c:yVal>
            <c:numRef>
              <c:f>Sheet1!$B$2:$B$22</c:f>
              <c:numCache>
                <c:formatCode>#,##0.0</c:formatCode>
                <c:ptCount val="21"/>
                <c:pt idx="0" formatCode="#,##0">
                  <c:v>122.00725513905684</c:v>
                </c:pt>
                <c:pt idx="1">
                  <c:v>120.93023255813954</c:v>
                </c:pt>
                <c:pt idx="2">
                  <c:v>147.18232044198894</c:v>
                </c:pt>
                <c:pt idx="3">
                  <c:v>140.972972972973</c:v>
                </c:pt>
                <c:pt idx="4">
                  <c:v>181.80851063829786</c:v>
                </c:pt>
                <c:pt idx="5">
                  <c:v>448.4210526315789</c:v>
                </c:pt>
                <c:pt idx="6">
                  <c:v>278.88888888888891</c:v>
                </c:pt>
                <c:pt idx="7">
                  <c:v>400.19417475728153</c:v>
                </c:pt>
                <c:pt idx="8">
                  <c:v>477.16666666666669</c:v>
                </c:pt>
                <c:pt idx="9">
                  <c:v>132.28124999999997</c:v>
                </c:pt>
                <c:pt idx="10">
                  <c:v>202.75862068965515</c:v>
                </c:pt>
                <c:pt idx="11">
                  <c:v>386.21875</c:v>
                </c:pt>
                <c:pt idx="12">
                  <c:v>557.08571428571429</c:v>
                </c:pt>
                <c:pt idx="13">
                  <c:v>584.54054054054041</c:v>
                </c:pt>
                <c:pt idx="14">
                  <c:v>448.28571428571428</c:v>
                </c:pt>
                <c:pt idx="15">
                  <c:v>164.79090909090908</c:v>
                </c:pt>
                <c:pt idx="16">
                  <c:v>103.85714285714285</c:v>
                </c:pt>
                <c:pt idx="17">
                  <c:v>62.863999999999997</c:v>
                </c:pt>
                <c:pt idx="18">
                  <c:v>104.78125</c:v>
                </c:pt>
                <c:pt idx="19">
                  <c:v>98.765217391304361</c:v>
                </c:pt>
                <c:pt idx="20">
                  <c:v>133.23636363636362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9782-4B03-8026-A491225AB9D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مصوب </c:v>
                </c:pt>
              </c:strCache>
            </c:strRef>
          </c:tx>
          <c:spPr>
            <a:ln w="95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rnd">
                <a:solidFill>
                  <a:schemeClr val="accent2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706B-4D64-8EFB-77C8F6832627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706B-4D64-8EFB-77C8F683262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706B-4D64-8EFB-77C8F683262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706B-4D64-8EFB-77C8F6832627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706B-4D64-8EFB-77C8F683262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706B-4D64-8EFB-77C8F6832627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706B-4D64-8EFB-77C8F683262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706B-4D64-8EFB-77C8F6832627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706B-4D64-8EFB-77C8F6832627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706B-4D64-8EFB-77C8F6832627}"/>
                </c:ext>
              </c:extLst>
            </c:dLbl>
            <c:dLbl>
              <c:idx val="20"/>
              <c:layout>
                <c:manualLayout>
                  <c:x val="-6.018518518518519E-4"/>
                  <c:y val="2.45227186275303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706B-4D64-8EFB-77C8F68326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Sheet1!$A$2:$A$22</c:f>
              <c:numCache>
                <c:formatCode>General</c:formatCode>
                <c:ptCount val="21"/>
                <c:pt idx="0">
                  <c:v>1382</c:v>
                </c:pt>
                <c:pt idx="1">
                  <c:v>1383</c:v>
                </c:pt>
                <c:pt idx="2">
                  <c:v>1384</c:v>
                </c:pt>
                <c:pt idx="3">
                  <c:v>1385</c:v>
                </c:pt>
                <c:pt idx="4">
                  <c:v>1386</c:v>
                </c:pt>
                <c:pt idx="5">
                  <c:v>1387</c:v>
                </c:pt>
                <c:pt idx="6">
                  <c:v>1388</c:v>
                </c:pt>
                <c:pt idx="7">
                  <c:v>1389</c:v>
                </c:pt>
                <c:pt idx="8">
                  <c:v>1390</c:v>
                </c:pt>
                <c:pt idx="9">
                  <c:v>1391</c:v>
                </c:pt>
                <c:pt idx="10">
                  <c:v>1392</c:v>
                </c:pt>
                <c:pt idx="11">
                  <c:v>1393</c:v>
                </c:pt>
                <c:pt idx="12">
                  <c:v>1394</c:v>
                </c:pt>
                <c:pt idx="13">
                  <c:v>1395</c:v>
                </c:pt>
                <c:pt idx="14">
                  <c:v>1396</c:v>
                </c:pt>
                <c:pt idx="15">
                  <c:v>1397</c:v>
                </c:pt>
                <c:pt idx="16">
                  <c:v>1398</c:v>
                </c:pt>
                <c:pt idx="17">
                  <c:v>1399</c:v>
                </c:pt>
                <c:pt idx="18">
                  <c:v>1400</c:v>
                </c:pt>
                <c:pt idx="19">
                  <c:v>1401</c:v>
                </c:pt>
                <c:pt idx="20">
                  <c:v>1402</c:v>
                </c:pt>
              </c:numCache>
            </c:numRef>
          </c:xVal>
          <c:yVal>
            <c:numRef>
              <c:f>Sheet1!$C$2:$C$22</c:f>
              <c:numCache>
                <c:formatCode>#,##0.0</c:formatCode>
                <c:ptCount val="21"/>
                <c:pt idx="0" formatCode="#,##0">
                  <c:v>145.70737605804109</c:v>
                </c:pt>
                <c:pt idx="1">
                  <c:v>124.53488372093024</c:v>
                </c:pt>
                <c:pt idx="2">
                  <c:v>150.0552486187845</c:v>
                </c:pt>
                <c:pt idx="3">
                  <c:v>149.72972972972974</c:v>
                </c:pt>
                <c:pt idx="4">
                  <c:v>249.14893617021278</c:v>
                </c:pt>
                <c:pt idx="5">
                  <c:v>689.26315789473676</c:v>
                </c:pt>
                <c:pt idx="6">
                  <c:v>353.33333333333331</c:v>
                </c:pt>
                <c:pt idx="7">
                  <c:v>683.78640776699035</c:v>
                </c:pt>
                <c:pt idx="8">
                  <c:v>604.41666666666674</c:v>
                </c:pt>
                <c:pt idx="9">
                  <c:v>272.625</c:v>
                </c:pt>
                <c:pt idx="10">
                  <c:v>281.68965517241378</c:v>
                </c:pt>
                <c:pt idx="11">
                  <c:v>636.71875</c:v>
                </c:pt>
                <c:pt idx="12">
                  <c:v>787.97142857142853</c:v>
                </c:pt>
                <c:pt idx="13">
                  <c:v>713.40540540540542</c:v>
                </c:pt>
                <c:pt idx="14">
                  <c:v>660.5</c:v>
                </c:pt>
                <c:pt idx="15">
                  <c:v>183.38181818181818</c:v>
                </c:pt>
                <c:pt idx="16">
                  <c:v>109.38571428571429</c:v>
                </c:pt>
                <c:pt idx="17">
                  <c:v>85.36</c:v>
                </c:pt>
                <c:pt idx="18">
                  <c:v>76.984375</c:v>
                </c:pt>
                <c:pt idx="19">
                  <c:v>53.533913043478258</c:v>
                </c:pt>
                <c:pt idx="20">
                  <c:v>86.441818181818178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9782-4B03-8026-A491225AB9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3143136"/>
        <c:axId val="173143696"/>
      </c:scatterChart>
      <c:valAx>
        <c:axId val="173143136"/>
        <c:scaling>
          <c:orientation val="minMax"/>
          <c:max val="1402"/>
          <c:min val="139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143696"/>
        <c:crosses val="autoZero"/>
        <c:crossBetween val="midCat"/>
        <c:majorUnit val="1"/>
      </c:valAx>
      <c:valAx>
        <c:axId val="173143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a-IR" dirty="0" smtClean="0"/>
                  <a:t>میلیون دلار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1.5046296296296295E-2"/>
              <c:y val="4.2574320545417881E-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1431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6.4016203703703714E-2"/>
          <c:y val="7.8744633802758035E-2"/>
          <c:w val="0.20913194444444444"/>
          <c:h val="0.17377163710794807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18536745406824E-2"/>
          <c:y val="4.8067339481122587E-2"/>
          <c:w val="0.90568268810148744"/>
          <c:h val="0.88596283266124798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کل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Sheet1!$B$2:$B$25</c:f>
              <c:numCache>
                <c:formatCode>General</c:formatCode>
                <c:ptCount val="24"/>
                <c:pt idx="0">
                  <c:v>16226</c:v>
                </c:pt>
                <c:pt idx="1">
                  <c:v>16357</c:v>
                </c:pt>
                <c:pt idx="2">
                  <c:v>16828</c:v>
                </c:pt>
                <c:pt idx="3">
                  <c:v>16549</c:v>
                </c:pt>
                <c:pt idx="4">
                  <c:v>17373</c:v>
                </c:pt>
                <c:pt idx="5">
                  <c:v>19848</c:v>
                </c:pt>
                <c:pt idx="6">
                  <c:v>21406</c:v>
                </c:pt>
                <c:pt idx="7">
                  <c:v>21633</c:v>
                </c:pt>
                <c:pt idx="8">
                  <c:v>21726</c:v>
                </c:pt>
                <c:pt idx="9">
                  <c:v>21816</c:v>
                </c:pt>
                <c:pt idx="10">
                  <c:v>22001</c:v>
                </c:pt>
                <c:pt idx="11">
                  <c:v>22082</c:v>
                </c:pt>
                <c:pt idx="12">
                  <c:v>22230</c:v>
                </c:pt>
                <c:pt idx="13">
                  <c:v>22562</c:v>
                </c:pt>
                <c:pt idx="14">
                  <c:v>22715</c:v>
                </c:pt>
                <c:pt idx="15">
                  <c:v>22803</c:v>
                </c:pt>
                <c:pt idx="16">
                  <c:v>24089</c:v>
                </c:pt>
                <c:pt idx="17">
                  <c:v>24546</c:v>
                </c:pt>
                <c:pt idx="18">
                  <c:v>25395</c:v>
                </c:pt>
                <c:pt idx="19">
                  <c:v>26110</c:v>
                </c:pt>
                <c:pt idx="20">
                  <c:v>26444</c:v>
                </c:pt>
                <c:pt idx="21">
                  <c:v>28002</c:v>
                </c:pt>
                <c:pt idx="22">
                  <c:v>29925</c:v>
                </c:pt>
                <c:pt idx="23">
                  <c:v>30891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F6A-4ABF-A8E8-F79ABFEDADA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آماده بکار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Sheet1!$C$2:$C$25</c:f>
              <c:numCache>
                <c:formatCode>General</c:formatCode>
                <c:ptCount val="24"/>
                <c:pt idx="0">
                  <c:v>14017</c:v>
                </c:pt>
                <c:pt idx="1">
                  <c:v>13363</c:v>
                </c:pt>
                <c:pt idx="2">
                  <c:v>14754</c:v>
                </c:pt>
                <c:pt idx="3">
                  <c:v>15206</c:v>
                </c:pt>
                <c:pt idx="4">
                  <c:v>16328</c:v>
                </c:pt>
                <c:pt idx="5">
                  <c:v>18299</c:v>
                </c:pt>
                <c:pt idx="6">
                  <c:v>19800</c:v>
                </c:pt>
                <c:pt idx="7">
                  <c:v>20375</c:v>
                </c:pt>
                <c:pt idx="8">
                  <c:v>20513</c:v>
                </c:pt>
                <c:pt idx="9">
                  <c:v>20612</c:v>
                </c:pt>
                <c:pt idx="10">
                  <c:v>20374</c:v>
                </c:pt>
                <c:pt idx="11">
                  <c:v>19771</c:v>
                </c:pt>
                <c:pt idx="12">
                  <c:v>20446</c:v>
                </c:pt>
                <c:pt idx="13">
                  <c:v>20798</c:v>
                </c:pt>
                <c:pt idx="14">
                  <c:v>21234</c:v>
                </c:pt>
                <c:pt idx="15">
                  <c:v>21651</c:v>
                </c:pt>
                <c:pt idx="16">
                  <c:v>22678</c:v>
                </c:pt>
                <c:pt idx="17">
                  <c:v>23146</c:v>
                </c:pt>
                <c:pt idx="18">
                  <c:v>24310</c:v>
                </c:pt>
                <c:pt idx="19">
                  <c:v>24394</c:v>
                </c:pt>
                <c:pt idx="20">
                  <c:v>24045</c:v>
                </c:pt>
                <c:pt idx="21">
                  <c:v>26309</c:v>
                </c:pt>
                <c:pt idx="22">
                  <c:v>27685</c:v>
                </c:pt>
                <c:pt idx="23">
                  <c:v>27341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EF6A-4ABF-A8E8-F79ABFEDAD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60511375"/>
        <c:axId val="1960511791"/>
      </c:scatterChart>
      <c:valAx>
        <c:axId val="1960511375"/>
        <c:scaling>
          <c:orientation val="minMax"/>
          <c:max val="1402"/>
          <c:min val="1379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0511791"/>
        <c:crosses val="autoZero"/>
        <c:crossBetween val="midCat"/>
        <c:majorUnit val="1"/>
      </c:valAx>
      <c:valAx>
        <c:axId val="19605117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0511375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1627314814814819"/>
          <c:y val="4.7899198468922502E-2"/>
          <c:w val="0.11868055555555558"/>
          <c:h val="0.17182685762123995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Sheet1!$B$2:$B$25</c:f>
              <c:numCache>
                <c:formatCode>General</c:formatCode>
                <c:ptCount val="24"/>
                <c:pt idx="0">
                  <c:v>0.86386047084925432</c:v>
                </c:pt>
                <c:pt idx="1">
                  <c:v>0.8169591000794767</c:v>
                </c:pt>
                <c:pt idx="2">
                  <c:v>0.87675303066318044</c:v>
                </c:pt>
                <c:pt idx="3">
                  <c:v>0.91884706024533203</c:v>
                </c:pt>
                <c:pt idx="4">
                  <c:v>0.93984919127381572</c:v>
                </c:pt>
                <c:pt idx="5">
                  <c:v>0.92195687222893996</c:v>
                </c:pt>
                <c:pt idx="6">
                  <c:v>0.92497430626927035</c:v>
                </c:pt>
                <c:pt idx="7">
                  <c:v>0.94184810243609296</c:v>
                </c:pt>
                <c:pt idx="8">
                  <c:v>0.94416827763969435</c:v>
                </c:pt>
                <c:pt idx="9">
                  <c:v>0.94481114778144482</c:v>
                </c:pt>
                <c:pt idx="10">
                  <c:v>0.92604881596291078</c:v>
                </c:pt>
                <c:pt idx="11">
                  <c:v>0.89534462458110675</c:v>
                </c:pt>
                <c:pt idx="12">
                  <c:v>0.91974808816914078</c:v>
                </c:pt>
                <c:pt idx="13">
                  <c:v>0.92181544189344922</c:v>
                </c:pt>
                <c:pt idx="14">
                  <c:v>0.93480079242791103</c:v>
                </c:pt>
                <c:pt idx="15">
                  <c:v>0.9494803315353243</c:v>
                </c:pt>
                <c:pt idx="16">
                  <c:v>0.94142554693013414</c:v>
                </c:pt>
                <c:pt idx="17">
                  <c:v>0.94296423042450905</c:v>
                </c:pt>
                <c:pt idx="18">
                  <c:v>0.95727505414451664</c:v>
                </c:pt>
                <c:pt idx="19">
                  <c:v>0.93427805438529299</c:v>
                </c:pt>
                <c:pt idx="20">
                  <c:v>0.90927998789895625</c:v>
                </c:pt>
                <c:pt idx="21">
                  <c:v>0.93954003285479604</c:v>
                </c:pt>
                <c:pt idx="22">
                  <c:v>0.92514619883040938</c:v>
                </c:pt>
                <c:pt idx="23">
                  <c:v>0.88507979670454173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E0C-4770-ACFA-655AB49074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46774383"/>
        <c:axId val="1946758991"/>
      </c:scatterChart>
      <c:valAx>
        <c:axId val="1946774383"/>
        <c:scaling>
          <c:orientation val="minMax"/>
          <c:max val="1402"/>
          <c:min val="1379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6758991"/>
        <c:crosses val="autoZero"/>
        <c:crossBetween val="midCat"/>
        <c:majorUnit val="1"/>
      </c:valAx>
      <c:valAx>
        <c:axId val="19467589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677438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تعداد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9122457349081363E-2"/>
                  <c:y val="-0.1006511279330802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791-464A-9284-DA39FF21EF07}"/>
                </c:ext>
              </c:extLst>
            </c:dLbl>
            <c:dLbl>
              <c:idx val="3"/>
              <c:layout>
                <c:manualLayout>
                  <c:x val="-2.0026082677165356E-2"/>
                  <c:y val="-9.4438417444899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791-464A-9284-DA39FF21EF07}"/>
                </c:ext>
              </c:extLst>
            </c:dLbl>
            <c:dLbl>
              <c:idx val="7"/>
              <c:layout>
                <c:manualLayout>
                  <c:x val="-1.540887467191601E-2"/>
                  <c:y val="-7.58002859803583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791-464A-9284-DA39FF21EF07}"/>
                </c:ext>
              </c:extLst>
            </c:dLbl>
            <c:numFmt formatCode="[$-3010000]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B Titr" panose="00000700000000000000" pitchFamily="2" charset="-78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Sheet1!$A$2:$A$15</c:f>
              <c:numCache>
                <c:formatCode>General</c:formatCode>
                <c:ptCount val="14"/>
                <c:pt idx="0">
                  <c:v>1390</c:v>
                </c:pt>
                <c:pt idx="1">
                  <c:v>1391</c:v>
                </c:pt>
                <c:pt idx="2">
                  <c:v>1392</c:v>
                </c:pt>
                <c:pt idx="3">
                  <c:v>1393</c:v>
                </c:pt>
                <c:pt idx="4">
                  <c:v>1394</c:v>
                </c:pt>
                <c:pt idx="5">
                  <c:v>1395</c:v>
                </c:pt>
                <c:pt idx="6">
                  <c:v>1396</c:v>
                </c:pt>
                <c:pt idx="7">
                  <c:v>1397</c:v>
                </c:pt>
                <c:pt idx="8">
                  <c:v>1398</c:v>
                </c:pt>
                <c:pt idx="9">
                  <c:v>1399</c:v>
                </c:pt>
                <c:pt idx="10">
                  <c:v>1400</c:v>
                </c:pt>
                <c:pt idx="11">
                  <c:v>1401</c:v>
                </c:pt>
                <c:pt idx="12">
                  <c:v>1402</c:v>
                </c:pt>
                <c:pt idx="13">
                  <c:v>1403</c:v>
                </c:pt>
              </c:numCache>
            </c:num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66</c:v>
                </c:pt>
                <c:pt idx="1">
                  <c:v>20</c:v>
                </c:pt>
                <c:pt idx="2">
                  <c:v>67</c:v>
                </c:pt>
                <c:pt idx="3">
                  <c:v>43</c:v>
                </c:pt>
                <c:pt idx="4">
                  <c:v>33</c:v>
                </c:pt>
                <c:pt idx="5">
                  <c:v>51</c:v>
                </c:pt>
                <c:pt idx="6">
                  <c:v>64</c:v>
                </c:pt>
                <c:pt idx="7">
                  <c:v>25</c:v>
                </c:pt>
                <c:pt idx="8">
                  <c:v>29</c:v>
                </c:pt>
                <c:pt idx="9">
                  <c:v>17</c:v>
                </c:pt>
                <c:pt idx="10">
                  <c:v>5</c:v>
                </c:pt>
                <c:pt idx="11">
                  <c:v>10</c:v>
                </c:pt>
                <c:pt idx="12">
                  <c:v>15</c:v>
                </c:pt>
                <c:pt idx="13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791-464A-9284-DA39FF21E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51833600"/>
        <c:axId val="-51833056"/>
      </c:lineChart>
      <c:catAx>
        <c:axId val="-51833600"/>
        <c:scaling>
          <c:orientation val="minMax"/>
        </c:scaling>
        <c:delete val="0"/>
        <c:axPos val="b"/>
        <c:numFmt formatCode="[$-3010000]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B Titr" panose="00000700000000000000" pitchFamily="2" charset="-78"/>
              </a:defRPr>
            </a:pPr>
            <a:endParaRPr lang="en-US"/>
          </a:p>
        </c:txPr>
        <c:crossAx val="-51833056"/>
        <c:crosses val="autoZero"/>
        <c:auto val="1"/>
        <c:lblAlgn val="ctr"/>
        <c:lblOffset val="100"/>
        <c:noMultiLvlLbl val="0"/>
      </c:catAx>
      <c:valAx>
        <c:axId val="-51833056"/>
        <c:scaling>
          <c:orientation val="minMax"/>
        </c:scaling>
        <c:delete val="1"/>
        <c:axPos val="l"/>
        <c:numFmt formatCode="[$-3010000]0" sourceLinked="0"/>
        <c:majorTickMark val="none"/>
        <c:minorTickMark val="none"/>
        <c:tickLblPos val="nextTo"/>
        <c:crossAx val="-51833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cs typeface="B Titr" panose="00000700000000000000" pitchFamily="2" charset="-78"/>
        </a:defRPr>
      </a:pPr>
      <a:endParaRPr lang="en-US"/>
    </a:p>
  </c:tx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2731481481482543E-4"/>
                  <c:y val="2.31598230730478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3718-4D35-878D-A18D2F6677C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3718-4D35-878D-A18D2F6677C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3718-4D35-878D-A18D2F6677C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3718-4D35-878D-A18D2F6677CA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3718-4D35-878D-A18D2F6677C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718-4D35-878D-A18D2F6677CA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3718-4D35-878D-A18D2F6677C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3718-4D35-878D-A18D2F6677CA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3718-4D35-878D-A18D2F6677CA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3718-4D35-878D-A18D2F6677CA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3718-4D35-878D-A18D2F6677CA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3718-4D35-878D-A18D2F6677CA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3718-4D35-878D-A18D2F6677CA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3718-4D35-878D-A18D2F6677CA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3718-4D35-878D-A18D2F6677CA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718-4D35-878D-A18D2F6677CA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3718-4D35-878D-A18D2F6677CA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718-4D35-878D-A18D2F6677CA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718-4D35-878D-A18D2F6677CA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718-4D35-878D-A18D2F6677CA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718-4D35-878D-A18D2F6677CA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718-4D35-878D-A18D2F6677CA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718-4D35-878D-A18D2F6677CA}"/>
                </c:ext>
              </c:extLst>
            </c:dLbl>
            <c:dLbl>
              <c:idx val="23"/>
              <c:layout>
                <c:manualLayout>
                  <c:x val="-3.664351851851852E-2"/>
                  <c:y val="-6.77414404292526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3718-4D35-878D-A18D2F6677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Sheet1!$B$2:$B$25</c:f>
              <c:numCache>
                <c:formatCode>0\.0</c:formatCode>
                <c:ptCount val="24"/>
                <c:pt idx="0">
                  <c:v>138.30000000000001</c:v>
                </c:pt>
                <c:pt idx="1">
                  <c:v>147.5935317194527</c:v>
                </c:pt>
                <c:pt idx="2">
                  <c:v>149.48575388637761</c:v>
                </c:pt>
                <c:pt idx="3">
                  <c:v>148.02314368370298</c:v>
                </c:pt>
                <c:pt idx="4">
                  <c:v>150.61428788108597</c:v>
                </c:pt>
                <c:pt idx="5">
                  <c:v>165.13817095908686</c:v>
                </c:pt>
                <c:pt idx="6">
                  <c:v>158.02469135802468</c:v>
                </c:pt>
                <c:pt idx="7">
                  <c:v>160.94757499299129</c:v>
                </c:pt>
                <c:pt idx="8">
                  <c:v>163.31787024856331</c:v>
                </c:pt>
                <c:pt idx="9">
                  <c:v>166.96991668604733</c:v>
                </c:pt>
                <c:pt idx="10">
                  <c:v>170.40728136984819</c:v>
                </c:pt>
                <c:pt idx="11">
                  <c:v>170.12867769364863</c:v>
                </c:pt>
                <c:pt idx="12">
                  <c:v>170.88225251490559</c:v>
                </c:pt>
                <c:pt idx="13">
                  <c:v>173.88963307330653</c:v>
                </c:pt>
                <c:pt idx="14">
                  <c:v>171.66495655449197</c:v>
                </c:pt>
                <c:pt idx="15">
                  <c:v>168.39927331449334</c:v>
                </c:pt>
                <c:pt idx="16">
                  <c:v>168.11800915847158</c:v>
                </c:pt>
                <c:pt idx="17">
                  <c:v>166.59369268090646</c:v>
                </c:pt>
                <c:pt idx="18">
                  <c:v>169.69760678369948</c:v>
                </c:pt>
                <c:pt idx="19">
                  <c:v>170.72917148006101</c:v>
                </c:pt>
                <c:pt idx="20">
                  <c:v>172.29923244357886</c:v>
                </c:pt>
                <c:pt idx="21">
                  <c:v>169.90000564939834</c:v>
                </c:pt>
                <c:pt idx="22">
                  <c:v>171.57852240613647</c:v>
                </c:pt>
                <c:pt idx="23">
                  <c:v>177.01123595505618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6B0-450B-83A6-C85956F2FA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45789343"/>
        <c:axId val="1345795167"/>
      </c:scatterChart>
      <c:valAx>
        <c:axId val="1345789343"/>
        <c:scaling>
          <c:orientation val="minMax"/>
          <c:max val="1402"/>
          <c:min val="1379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5795167"/>
        <c:crosses val="autoZero"/>
        <c:crossBetween val="midCat"/>
        <c:majorUnit val="1"/>
      </c:valAx>
      <c:valAx>
        <c:axId val="1345795167"/>
        <c:scaling>
          <c:orientation val="minMax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578934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406295567220766E-2"/>
          <c:y val="4.5261306820228109E-2"/>
          <c:w val="0.9362904636920385"/>
          <c:h val="0.88596283266124798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نسبت طول کل خطوط ریلی به مساحت 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0734999270924467E-2"/>
                  <c:y val="2.711334582275639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5.3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F839-4F69-A62F-66B8C2F5545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F839-4F69-A62F-66B8C2F5545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F839-4F69-A62F-66B8C2F5545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F839-4F69-A62F-66B8C2F55458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F839-4F69-A62F-66B8C2F5545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F839-4F69-A62F-66B8C2F5545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F839-4F69-A62F-66B8C2F5545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F839-4F69-A62F-66B8C2F55458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F839-4F69-A62F-66B8C2F55458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839-4F69-A62F-66B8C2F55458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839-4F69-A62F-66B8C2F55458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F839-4F69-A62F-66B8C2F55458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839-4F69-A62F-66B8C2F55458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839-4F69-A62F-66B8C2F55458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839-4F69-A62F-66B8C2F55458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839-4F69-A62F-66B8C2F55458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839-4F69-A62F-66B8C2F55458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839-4F69-A62F-66B8C2F55458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839-4F69-A62F-66B8C2F55458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839-4F69-A62F-66B8C2F55458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839-4F69-A62F-66B8C2F55458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839-4F69-A62F-66B8C2F55458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F839-4F69-A62F-66B8C2F55458}"/>
                </c:ext>
              </c:extLst>
            </c:dLbl>
            <c:dLbl>
              <c:idx val="23"/>
              <c:layout>
                <c:manualLayout>
                  <c:x val="-1.9282407407407408E-2"/>
                  <c:y val="-7.10977973085506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F839-4F69-A62F-66B8C2F554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Sheet1!$B$2:$B$25</c:f>
              <c:numCache>
                <c:formatCode>General</c:formatCode>
                <c:ptCount val="24"/>
                <c:pt idx="0">
                  <c:v>5.2633495145631066</c:v>
                </c:pt>
                <c:pt idx="1">
                  <c:v>5.6158980582524274</c:v>
                </c:pt>
                <c:pt idx="2">
                  <c:v>5.7591019417475726</c:v>
                </c:pt>
                <c:pt idx="3">
                  <c:v>5.7748786407766994</c:v>
                </c:pt>
                <c:pt idx="4">
                  <c:v>6.025485436893204</c:v>
                </c:pt>
                <c:pt idx="5">
                  <c:v>6.6104368932038833</c:v>
                </c:pt>
                <c:pt idx="6">
                  <c:v>6.7572815533980579</c:v>
                </c:pt>
                <c:pt idx="7">
                  <c:v>6.967233009708738</c:v>
                </c:pt>
                <c:pt idx="8">
                  <c:v>7.1565533980582527</c:v>
                </c:pt>
                <c:pt idx="9">
                  <c:v>7.4059466019417473</c:v>
                </c:pt>
                <c:pt idx="10">
                  <c:v>7.6571601941747574</c:v>
                </c:pt>
                <c:pt idx="11">
                  <c:v>7.7578883495145634</c:v>
                </c:pt>
                <c:pt idx="12">
                  <c:v>7.8956310679611654</c:v>
                </c:pt>
                <c:pt idx="13">
                  <c:v>8.0345873786407775</c:v>
                </c:pt>
                <c:pt idx="14">
                  <c:v>8.0200242718446599</c:v>
                </c:pt>
                <c:pt idx="15">
                  <c:v>8.099514563106796</c:v>
                </c:pt>
                <c:pt idx="16">
                  <c:v>8.1535194174757279</c:v>
                </c:pt>
                <c:pt idx="17">
                  <c:v>8.5424757281553401</c:v>
                </c:pt>
                <c:pt idx="18">
                  <c:v>8.8161407766990294</c:v>
                </c:pt>
                <c:pt idx="19">
                  <c:v>8.9678398058252426</c:v>
                </c:pt>
                <c:pt idx="20">
                  <c:v>9.1262135922330092</c:v>
                </c:pt>
                <c:pt idx="21">
                  <c:v>9.1243932038834945</c:v>
                </c:pt>
                <c:pt idx="22">
                  <c:v>9.2839805825242721</c:v>
                </c:pt>
                <c:pt idx="23">
                  <c:v>9.56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BC8-45BC-BB2D-2034B9827A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03211679"/>
        <c:axId val="2003220415"/>
      </c:scatterChart>
      <c:valAx>
        <c:axId val="2003211679"/>
        <c:scaling>
          <c:orientation val="minMax"/>
          <c:max val="1402"/>
          <c:min val="1379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3220415"/>
        <c:crosses val="autoZero"/>
        <c:crossBetween val="midCat"/>
        <c:majorUnit val="1"/>
      </c:valAx>
      <c:valAx>
        <c:axId val="20032204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3211679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5619258530183724E-2"/>
          <c:y val="3.4037176176650141E-2"/>
          <c:w val="0.94160861402741325"/>
          <c:h val="0.88596283266124798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واحد حمل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Sheet1!$B$2:$B$25</c:f>
              <c:numCache>
                <c:formatCode>General</c:formatCode>
                <c:ptCount val="24"/>
                <c:pt idx="0">
                  <c:v>21.297999999999998</c:v>
                </c:pt>
                <c:pt idx="1">
                  <c:v>22.655999999999999</c:v>
                </c:pt>
                <c:pt idx="2">
                  <c:v>24.423999999999999</c:v>
                </c:pt>
                <c:pt idx="3">
                  <c:v>27.361999999999998</c:v>
                </c:pt>
                <c:pt idx="4">
                  <c:v>28.193999999999999</c:v>
                </c:pt>
                <c:pt idx="5">
                  <c:v>30.276</c:v>
                </c:pt>
                <c:pt idx="6">
                  <c:v>33.091000000000001</c:v>
                </c:pt>
                <c:pt idx="7">
                  <c:v>34.128999999999998</c:v>
                </c:pt>
                <c:pt idx="8">
                  <c:v>35.851828000000005</c:v>
                </c:pt>
                <c:pt idx="9">
                  <c:v>37.061334675000005</c:v>
                </c:pt>
                <c:pt idx="10">
                  <c:v>39.390002218999996</c:v>
                </c:pt>
                <c:pt idx="11">
                  <c:v>38.884999999999998</c:v>
                </c:pt>
                <c:pt idx="12">
                  <c:v>39.776000000000003</c:v>
                </c:pt>
                <c:pt idx="13">
                  <c:v>39.808999999999997</c:v>
                </c:pt>
                <c:pt idx="14">
                  <c:v>40.732999999999997</c:v>
                </c:pt>
                <c:pt idx="15">
                  <c:v>39.951999999999998</c:v>
                </c:pt>
                <c:pt idx="16">
                  <c:v>40.225000000000001</c:v>
                </c:pt>
                <c:pt idx="17">
                  <c:v>43.570999999999998</c:v>
                </c:pt>
                <c:pt idx="18">
                  <c:v>50.034999999999997</c:v>
                </c:pt>
                <c:pt idx="19">
                  <c:v>48.524999999999999</c:v>
                </c:pt>
                <c:pt idx="20">
                  <c:v>41.070999999999998</c:v>
                </c:pt>
                <c:pt idx="21">
                  <c:v>44.063000000000002</c:v>
                </c:pt>
                <c:pt idx="22">
                  <c:v>46.155000000000001</c:v>
                </c:pt>
                <c:pt idx="23">
                  <c:v>45.7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51C-41B8-9397-0C37EBB61F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نفر کیلومتر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Sheet1!$C$2:$C$25</c:f>
              <c:numCache>
                <c:formatCode>General</c:formatCode>
                <c:ptCount val="24"/>
                <c:pt idx="0">
                  <c:v>7.1189999999999998</c:v>
                </c:pt>
                <c:pt idx="1">
                  <c:v>8.0429999999999993</c:v>
                </c:pt>
                <c:pt idx="2">
                  <c:v>8.5820000000000007</c:v>
                </c:pt>
                <c:pt idx="3">
                  <c:v>9.3140000000000001</c:v>
                </c:pt>
                <c:pt idx="4">
                  <c:v>10.012</c:v>
                </c:pt>
                <c:pt idx="5">
                  <c:v>11.148999999999999</c:v>
                </c:pt>
                <c:pt idx="6">
                  <c:v>12.548999999999999</c:v>
                </c:pt>
                <c:pt idx="7">
                  <c:v>13.9</c:v>
                </c:pt>
                <c:pt idx="8">
                  <c:v>15.312154</c:v>
                </c:pt>
                <c:pt idx="9">
                  <c:v>16.813952</c:v>
                </c:pt>
                <c:pt idx="10">
                  <c:v>17.610627899999997</c:v>
                </c:pt>
                <c:pt idx="11">
                  <c:v>17.876999999999999</c:v>
                </c:pt>
                <c:pt idx="12">
                  <c:v>17.172000000000001</c:v>
                </c:pt>
                <c:pt idx="13">
                  <c:v>17.408999999999999</c:v>
                </c:pt>
                <c:pt idx="14">
                  <c:v>16.271999999999998</c:v>
                </c:pt>
                <c:pt idx="15">
                  <c:v>14.938000000000001</c:v>
                </c:pt>
                <c:pt idx="16">
                  <c:v>12.981999999999999</c:v>
                </c:pt>
                <c:pt idx="17">
                  <c:v>13.272</c:v>
                </c:pt>
                <c:pt idx="18">
                  <c:v>15.176</c:v>
                </c:pt>
                <c:pt idx="19">
                  <c:v>14.875</c:v>
                </c:pt>
                <c:pt idx="20">
                  <c:v>5.1079999999999997</c:v>
                </c:pt>
                <c:pt idx="21">
                  <c:v>11.143000000000001</c:v>
                </c:pt>
                <c:pt idx="22">
                  <c:v>15.906000000000001</c:v>
                </c:pt>
                <c:pt idx="23">
                  <c:v>16.600000000000001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E51C-41B8-9397-0C37EBB61F7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تن کیلومتر</c:v>
                </c:pt>
              </c:strCache>
            </c:strRef>
          </c:tx>
          <c:spPr>
            <a:ln w="1905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Sheet1!$D$2:$D$25</c:f>
              <c:numCache>
                <c:formatCode>General</c:formatCode>
                <c:ptCount val="24"/>
                <c:pt idx="0">
                  <c:v>14.179</c:v>
                </c:pt>
                <c:pt idx="1">
                  <c:v>14.613</c:v>
                </c:pt>
                <c:pt idx="2">
                  <c:v>15.842000000000001</c:v>
                </c:pt>
                <c:pt idx="3">
                  <c:v>18.047999999999998</c:v>
                </c:pt>
                <c:pt idx="4">
                  <c:v>18.181999999999999</c:v>
                </c:pt>
                <c:pt idx="5">
                  <c:v>19.126999999999999</c:v>
                </c:pt>
                <c:pt idx="6">
                  <c:v>20.542000000000002</c:v>
                </c:pt>
                <c:pt idx="7">
                  <c:v>20.228999999999999</c:v>
                </c:pt>
                <c:pt idx="8">
                  <c:v>20.539673999999998</c:v>
                </c:pt>
                <c:pt idx="9">
                  <c:v>20.247382675000001</c:v>
                </c:pt>
                <c:pt idx="10">
                  <c:v>21.779374318999999</c:v>
                </c:pt>
                <c:pt idx="11">
                  <c:v>21.007999999999999</c:v>
                </c:pt>
                <c:pt idx="12">
                  <c:v>22.603999999999999</c:v>
                </c:pt>
                <c:pt idx="13">
                  <c:v>22.4</c:v>
                </c:pt>
                <c:pt idx="14">
                  <c:v>24.460999999999999</c:v>
                </c:pt>
                <c:pt idx="15">
                  <c:v>25.013999999999999</c:v>
                </c:pt>
                <c:pt idx="16">
                  <c:v>27.242999999999999</c:v>
                </c:pt>
                <c:pt idx="17">
                  <c:v>30.298999999999999</c:v>
                </c:pt>
                <c:pt idx="18">
                  <c:v>34.859000000000002</c:v>
                </c:pt>
                <c:pt idx="19">
                  <c:v>33.65</c:v>
                </c:pt>
                <c:pt idx="20">
                  <c:v>35.963000000000001</c:v>
                </c:pt>
                <c:pt idx="21">
                  <c:v>32.92</c:v>
                </c:pt>
                <c:pt idx="22">
                  <c:v>30.248999999999999</c:v>
                </c:pt>
                <c:pt idx="23">
                  <c:v>29.1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E51C-41B8-9397-0C37EBB61F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644128"/>
        <c:axId val="187646208"/>
      </c:scatterChart>
      <c:valAx>
        <c:axId val="187644128"/>
        <c:scaling>
          <c:orientation val="minMax"/>
          <c:max val="1402"/>
          <c:min val="1379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646208"/>
        <c:crosses val="autoZero"/>
        <c:crossBetween val="midCat"/>
        <c:majorUnit val="1"/>
      </c:valAx>
      <c:valAx>
        <c:axId val="187646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64412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071700021872266"/>
          <c:y val="4.492855995508576E-2"/>
          <c:w val="8.2019630358705159E-2"/>
          <c:h val="0.16935025761368355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453175123942843E-2"/>
          <c:y val="8.5628826117452941E-2"/>
          <c:w val="0.92477599154272383"/>
          <c:h val="0.8422888222349005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سوخت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Sheet1!$B$2:$B$25</c:f>
              <c:numCache>
                <c:formatCode>#,##0</c:formatCode>
                <c:ptCount val="24"/>
                <c:pt idx="0" formatCode="General">
                  <c:v>207313</c:v>
                </c:pt>
                <c:pt idx="1">
                  <c:v>217591.76800000001</c:v>
                </c:pt>
                <c:pt idx="2">
                  <c:v>225262.386</c:v>
                </c:pt>
                <c:pt idx="3">
                  <c:v>243062.32699999999</c:v>
                </c:pt>
                <c:pt idx="4">
                  <c:v>245301.253</c:v>
                </c:pt>
                <c:pt idx="5">
                  <c:v>268159.71399999998</c:v>
                </c:pt>
                <c:pt idx="6">
                  <c:v>303699.299</c:v>
                </c:pt>
                <c:pt idx="7">
                  <c:v>304683.962</c:v>
                </c:pt>
                <c:pt idx="8">
                  <c:v>321888</c:v>
                </c:pt>
                <c:pt idx="9">
                  <c:v>326252</c:v>
                </c:pt>
                <c:pt idx="10">
                  <c:v>342715</c:v>
                </c:pt>
                <c:pt idx="11">
                  <c:v>342316</c:v>
                </c:pt>
                <c:pt idx="12">
                  <c:v>365723</c:v>
                </c:pt>
                <c:pt idx="13">
                  <c:v>386487</c:v>
                </c:pt>
                <c:pt idx="14">
                  <c:v>409000</c:v>
                </c:pt>
                <c:pt idx="15">
                  <c:v>404000</c:v>
                </c:pt>
                <c:pt idx="16">
                  <c:v>432000</c:v>
                </c:pt>
                <c:pt idx="17">
                  <c:v>467000</c:v>
                </c:pt>
                <c:pt idx="18">
                  <c:v>486000</c:v>
                </c:pt>
                <c:pt idx="19">
                  <c:v>481000</c:v>
                </c:pt>
                <c:pt idx="20">
                  <c:v>435000</c:v>
                </c:pt>
                <c:pt idx="21">
                  <c:v>467000</c:v>
                </c:pt>
                <c:pt idx="22">
                  <c:v>461000</c:v>
                </c:pt>
                <c:pt idx="23">
                  <c:v>441000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5AB-4A42-81BF-2E22CAE7930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واحد حمل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Sheet1!$C$2:$C$25</c:f>
              <c:numCache>
                <c:formatCode>#,##0</c:formatCode>
                <c:ptCount val="24"/>
                <c:pt idx="0" formatCode="General">
                  <c:v>21298</c:v>
                </c:pt>
                <c:pt idx="1">
                  <c:v>22656</c:v>
                </c:pt>
                <c:pt idx="2">
                  <c:v>24424</c:v>
                </c:pt>
                <c:pt idx="3">
                  <c:v>27362</c:v>
                </c:pt>
                <c:pt idx="4">
                  <c:v>28194</c:v>
                </c:pt>
                <c:pt idx="5">
                  <c:v>30276</c:v>
                </c:pt>
                <c:pt idx="6">
                  <c:v>33091</c:v>
                </c:pt>
                <c:pt idx="7">
                  <c:v>34129</c:v>
                </c:pt>
                <c:pt idx="8">
                  <c:v>35851.828000000001</c:v>
                </c:pt>
                <c:pt idx="9">
                  <c:v>37061.334675000006</c:v>
                </c:pt>
                <c:pt idx="10">
                  <c:v>39390.002218999995</c:v>
                </c:pt>
                <c:pt idx="11">
                  <c:v>38885</c:v>
                </c:pt>
                <c:pt idx="12">
                  <c:v>39776</c:v>
                </c:pt>
                <c:pt idx="13">
                  <c:v>39809</c:v>
                </c:pt>
                <c:pt idx="14">
                  <c:v>40733</c:v>
                </c:pt>
                <c:pt idx="15">
                  <c:v>39952</c:v>
                </c:pt>
                <c:pt idx="16">
                  <c:v>40225</c:v>
                </c:pt>
                <c:pt idx="17">
                  <c:v>43571</c:v>
                </c:pt>
                <c:pt idx="18">
                  <c:v>50035</c:v>
                </c:pt>
                <c:pt idx="19">
                  <c:v>48525</c:v>
                </c:pt>
                <c:pt idx="20">
                  <c:v>41071</c:v>
                </c:pt>
                <c:pt idx="21">
                  <c:v>44063</c:v>
                </c:pt>
                <c:pt idx="22">
                  <c:v>46155</c:v>
                </c:pt>
                <c:pt idx="23" formatCode="General">
                  <c:v>45700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D61-4B44-A7DA-A973630109D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3894903762029744E-3"/>
                  <c:y val="3.68812830742400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2BE3-478C-8A95-43DC63C015E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BE3-478C-8A95-43DC63C015E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BE3-478C-8A95-43DC63C015E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2BE3-478C-8A95-43DC63C015E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BE3-478C-8A95-43DC63C015E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BE3-478C-8A95-43DC63C015E7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BE3-478C-8A95-43DC63C015E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BE3-478C-8A95-43DC63C015E7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BE3-478C-8A95-43DC63C015E7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2BE3-478C-8A95-43DC63C015E7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2BE3-478C-8A95-43DC63C015E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2BE3-478C-8A95-43DC63C015E7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2BE3-478C-8A95-43DC63C015E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2BE3-478C-8A95-43DC63C015E7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BE3-478C-8A95-43DC63C015E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BE3-478C-8A95-43DC63C015E7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BE3-478C-8A95-43DC63C015E7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BE3-478C-8A95-43DC63C015E7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BE3-478C-8A95-43DC63C015E7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BE3-478C-8A95-43DC63C015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Sheet1!$D$2:$D$25</c:f>
              <c:numCache>
                <c:formatCode>#,##0.0</c:formatCode>
                <c:ptCount val="24"/>
                <c:pt idx="0">
                  <c:v>9.7339186778101237</c:v>
                </c:pt>
                <c:pt idx="1">
                  <c:v>9.6041564265536721</c:v>
                </c:pt>
                <c:pt idx="2">
                  <c:v>9.2229932034064852</c:v>
                </c:pt>
                <c:pt idx="3">
                  <c:v>8.8832076237117175</c:v>
                </c:pt>
                <c:pt idx="4">
                  <c:v>8.7004771582606235</c:v>
                </c:pt>
                <c:pt idx="5">
                  <c:v>8.8571711586735358</c:v>
                </c:pt>
                <c:pt idx="6">
                  <c:v>9.1777008552174308</c:v>
                </c:pt>
                <c:pt idx="7">
                  <c:v>8.9274213132526583</c:v>
                </c:pt>
                <c:pt idx="8">
                  <c:v>8.9782869648933943</c:v>
                </c:pt>
                <c:pt idx="9">
                  <c:v>8.8030288941557107</c:v>
                </c:pt>
                <c:pt idx="10">
                  <c:v>8.7005580272521392</c:v>
                </c:pt>
                <c:pt idx="11">
                  <c:v>8.8032917577472034</c:v>
                </c:pt>
                <c:pt idx="12">
                  <c:v>9.1945645615446505</c:v>
                </c:pt>
                <c:pt idx="13">
                  <c:v>9.7085332462508482</c:v>
                </c:pt>
                <c:pt idx="14">
                  <c:v>10.040998698843689</c:v>
                </c:pt>
                <c:pt idx="15">
                  <c:v>10.112134561473768</c:v>
                </c:pt>
                <c:pt idx="16">
                  <c:v>10.739589807333747</c:v>
                </c:pt>
                <c:pt idx="17">
                  <c:v>10.718138211195519</c:v>
                </c:pt>
                <c:pt idx="18">
                  <c:v>9.7132007594683714</c:v>
                </c:pt>
                <c:pt idx="19">
                  <c:v>9.9124162802679034</c:v>
                </c:pt>
                <c:pt idx="20">
                  <c:v>10.591414866937741</c:v>
                </c:pt>
                <c:pt idx="21">
                  <c:v>10.598461294056237</c:v>
                </c:pt>
                <c:pt idx="22">
                  <c:v>9.9880836312425529</c:v>
                </c:pt>
                <c:pt idx="23">
                  <c:v>9.649890590809628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ED61-4B44-A7DA-A973630109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249024"/>
        <c:axId val="135245760"/>
      </c:scatterChart>
      <c:valAx>
        <c:axId val="135249024"/>
        <c:scaling>
          <c:orientation val="minMax"/>
          <c:max val="1402"/>
          <c:min val="1379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245760"/>
        <c:crosses val="autoZero"/>
        <c:crossBetween val="midCat"/>
        <c:majorUnit val="1"/>
      </c:valAx>
      <c:valAx>
        <c:axId val="135245760"/>
        <c:scaling>
          <c:orientation val="minMax"/>
          <c:max val="12"/>
          <c:min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a-IR" sz="1400" b="1" dirty="0"/>
                  <a:t>لیتر</a:t>
                </a:r>
                <a:r>
                  <a:rPr lang="fa-IR" sz="1400" b="1" baseline="0" dirty="0"/>
                  <a:t> به هزار تن نفر کیلومتر</a:t>
                </a:r>
                <a:endParaRPr lang="en-US" sz="1400" b="1" dirty="0"/>
              </a:p>
            </c:rich>
          </c:tx>
          <c:layout>
            <c:manualLayout>
              <c:xMode val="edge"/>
              <c:yMode val="edge"/>
              <c:x val="4.6296296296296294E-3"/>
              <c:y val="2.1321628581737933E-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2490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3.3998614756488668E-3"/>
                  <c:y val="3.33663232807361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69B3-460F-9FAE-0AEEFFB36981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69B3-460F-9FAE-0AEEFFB3698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69B3-460F-9FAE-0AEEFFB3698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69B3-460F-9FAE-0AEEFFB3698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69B3-460F-9FAE-0AEEFFB3698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69B3-460F-9FAE-0AEEFFB36981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69B3-460F-9FAE-0AEEFFB36981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69B3-460F-9FAE-0AEEFFB36981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69B3-460F-9FAE-0AEEFFB36981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69B3-460F-9FAE-0AEEFFB36981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69B3-460F-9FAE-0AEEFFB36981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9B3-460F-9FAE-0AEEFFB36981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9B3-460F-9FAE-0AEEFFB36981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69B3-460F-9FAE-0AEEFFB36981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9B3-460F-9FAE-0AEEFFB36981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9B3-460F-9FAE-0AEEFFB36981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9B3-460F-9FAE-0AEEFFB36981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9B3-460F-9FAE-0AEEFFB36981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69B3-460F-9FAE-0AEEFFB36981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69B3-460F-9FAE-0AEEFFB36981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9B3-460F-9FAE-0AEEFFB36981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9B3-460F-9FAE-0AEEFFB369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Sheet1!$B$2:$B$25</c:f>
              <c:numCache>
                <c:formatCode>#,##0</c:formatCode>
                <c:ptCount val="24"/>
                <c:pt idx="0">
                  <c:v>873844.44718353264</c:v>
                </c:pt>
                <c:pt idx="1">
                  <c:v>893378.98147582076</c:v>
                </c:pt>
                <c:pt idx="2">
                  <c:v>941407.17851200385</c:v>
                </c:pt>
                <c:pt idx="3">
                  <c:v>1090579.4912079282</c:v>
                </c:pt>
                <c:pt idx="4">
                  <c:v>1046566.511253094</c:v>
                </c:pt>
                <c:pt idx="5">
                  <c:v>963673.92180572357</c:v>
                </c:pt>
                <c:pt idx="6">
                  <c:v>959637.48481734085</c:v>
                </c:pt>
                <c:pt idx="7">
                  <c:v>935099.15407017048</c:v>
                </c:pt>
                <c:pt idx="8">
                  <c:v>945396.02319801156</c:v>
                </c:pt>
                <c:pt idx="9">
                  <c:v>928097.84905573889</c:v>
                </c:pt>
                <c:pt idx="10">
                  <c:v>989926.56329257751</c:v>
                </c:pt>
                <c:pt idx="11">
                  <c:v>951363.10116837244</c:v>
                </c:pt>
                <c:pt idx="12">
                  <c:v>1016824.1115609538</c:v>
                </c:pt>
                <c:pt idx="13">
                  <c:v>992819.78548001056</c:v>
                </c:pt>
                <c:pt idx="14">
                  <c:v>1076865.5073739819</c:v>
                </c:pt>
                <c:pt idx="15">
                  <c:v>1096960.9261939218</c:v>
                </c:pt>
                <c:pt idx="16">
                  <c:v>1130931.130391465</c:v>
                </c:pt>
                <c:pt idx="17">
                  <c:v>1234376.2731198566</c:v>
                </c:pt>
                <c:pt idx="18">
                  <c:v>1372671.7857846033</c:v>
                </c:pt>
                <c:pt idx="19">
                  <c:v>1288778.2458828033</c:v>
                </c:pt>
                <c:pt idx="20">
                  <c:v>1359968.2347602479</c:v>
                </c:pt>
                <c:pt idx="21">
                  <c:v>1175630.3121205629</c:v>
                </c:pt>
                <c:pt idx="22">
                  <c:v>1010827.0676691729</c:v>
                </c:pt>
                <c:pt idx="23" formatCode="General">
                  <c:v>943187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9B3-460F-9FAE-0AEEFFB369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176848"/>
        <c:axId val="130192656"/>
      </c:scatterChart>
      <c:valAx>
        <c:axId val="130176848"/>
        <c:scaling>
          <c:orientation val="minMax"/>
          <c:max val="1402"/>
          <c:min val="1379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192656"/>
        <c:crosses val="autoZero"/>
        <c:crossBetween val="midCat"/>
        <c:majorUnit val="1"/>
      </c:valAx>
      <c:valAx>
        <c:axId val="130192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1768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229440069991251E-2"/>
          <c:y val="2.0007012872177699E-2"/>
          <c:w val="0.89789324511519397"/>
          <c:h val="0.88596283266124798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تن کیلومتر به طول خطوط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5422681539807631E-3"/>
                  <c:y val="0.1028762276669075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19E4-4A28-8EA1-EF4C4BFC4BF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9E4-4A28-8EA1-EF4C4BFC4BF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19E4-4A28-8EA1-EF4C4BFC4BF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19E4-4A28-8EA1-EF4C4BFC4BFF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19E4-4A28-8EA1-EF4C4BFC4BFF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19E4-4A28-8EA1-EF4C4BFC4BFF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19E4-4A28-8EA1-EF4C4BFC4BFF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19E4-4A28-8EA1-EF4C4BFC4BFF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19E4-4A28-8EA1-EF4C4BFC4BFF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19E4-4A28-8EA1-EF4C4BFC4BFF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19E4-4A28-8EA1-EF4C4BFC4BFF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19E4-4A28-8EA1-EF4C4BFC4BFF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19E4-4A28-8EA1-EF4C4BFC4BFF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19E4-4A28-8EA1-EF4C4BFC4BFF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9E4-4A28-8EA1-EF4C4BFC4BFF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9E4-4A28-8EA1-EF4C4BFC4BFF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9E4-4A28-8EA1-EF4C4BFC4BFF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19E4-4A28-8EA1-EF4C4BFC4BFF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19E4-4A28-8EA1-EF4C4BFC4BFF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9E4-4A28-8EA1-EF4C4BFC4BFF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9E4-4A28-8EA1-EF4C4BFC4BFF}"/>
                </c:ext>
              </c:extLst>
            </c:dLbl>
            <c:dLbl>
              <c:idx val="23"/>
              <c:layout>
                <c:manualLayout>
                  <c:x val="-3.5879629629629629E-2"/>
                  <c:y val="6.078573775349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19E4-4A28-8EA1-EF4C4BFC4BF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Sheet1!$A$2:$A$26</c:f>
              <c:numCache>
                <c:formatCode>General</c:formatCode>
                <c:ptCount val="25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Sheet1!$B$2:$B$25</c:f>
              <c:numCache>
                <c:formatCode>General</c:formatCode>
                <c:ptCount val="24"/>
                <c:pt idx="0">
                  <c:v>2120065.789473684</c:v>
                </c:pt>
                <c:pt idx="1">
                  <c:v>2041206.8724682219</c:v>
                </c:pt>
                <c:pt idx="2">
                  <c:v>2179691.7996697854</c:v>
                </c:pt>
                <c:pt idx="3">
                  <c:v>2475041.1409764122</c:v>
                </c:pt>
                <c:pt idx="4">
                  <c:v>2389852.7865404836</c:v>
                </c:pt>
                <c:pt idx="5">
                  <c:v>2279466.0946251936</c:v>
                </c:pt>
                <c:pt idx="6">
                  <c:v>2389994.1826643399</c:v>
                </c:pt>
                <c:pt idx="7">
                  <c:v>2313207.5471698116</c:v>
                </c:pt>
                <c:pt idx="8">
                  <c:v>2262327.7894041194</c:v>
                </c:pt>
                <c:pt idx="9">
                  <c:v>2135349.3645855305</c:v>
                </c:pt>
                <c:pt idx="10">
                  <c:v>2223519.5833588564</c:v>
                </c:pt>
                <c:pt idx="11">
                  <c:v>2102481.9855884709</c:v>
                </c:pt>
                <c:pt idx="12">
                  <c:v>2211092.6342560891</c:v>
                </c:pt>
                <c:pt idx="13">
                  <c:v>2152397.4248102242</c:v>
                </c:pt>
                <c:pt idx="14">
                  <c:v>2357459.5219737855</c:v>
                </c:pt>
                <c:pt idx="15">
                  <c:v>2391624.4382828185</c:v>
                </c:pt>
                <c:pt idx="16">
                  <c:v>2600763.7231503581</c:v>
                </c:pt>
                <c:pt idx="17">
                  <c:v>2739264.0810053339</c:v>
                </c:pt>
                <c:pt idx="18">
                  <c:v>3041532.1525172321</c:v>
                </c:pt>
                <c:pt idx="19">
                  <c:v>2886182.3484003772</c:v>
                </c:pt>
                <c:pt idx="20">
                  <c:v>3066422.2373806275</c:v>
                </c:pt>
                <c:pt idx="21">
                  <c:v>2790303.441261231</c:v>
                </c:pt>
                <c:pt idx="22">
                  <c:v>2535965.7947686119</c:v>
                </c:pt>
                <c:pt idx="23">
                  <c:v>2368202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19E4-4A28-8EA1-EF4C4BFC4B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619168"/>
        <c:axId val="187630400"/>
      </c:scatterChart>
      <c:valAx>
        <c:axId val="187619168"/>
        <c:scaling>
          <c:orientation val="minMax"/>
          <c:max val="1402"/>
          <c:min val="1379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630400"/>
        <c:crosses val="autoZero"/>
        <c:crossBetween val="midCat"/>
        <c:majorUnit val="1"/>
      </c:valAx>
      <c:valAx>
        <c:axId val="187630400"/>
        <c:scaling>
          <c:orientation val="minMax"/>
          <c:min val="1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6191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453175123942843E-2"/>
          <c:y val="5.0307694589023837E-2"/>
          <c:w val="0.90324924982620181"/>
          <c:h val="0.8611341332688877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خطوط اصلی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Sheet1!$B$2:$B$25</c:f>
              <c:numCache>
                <c:formatCode>General</c:formatCode>
                <c:ptCount val="24"/>
                <c:pt idx="0">
                  <c:v>6688</c:v>
                </c:pt>
                <c:pt idx="1">
                  <c:v>7159</c:v>
                </c:pt>
                <c:pt idx="2">
                  <c:v>7268</c:v>
                </c:pt>
                <c:pt idx="3">
                  <c:v>7292</c:v>
                </c:pt>
                <c:pt idx="4">
                  <c:v>7608</c:v>
                </c:pt>
                <c:pt idx="5">
                  <c:v>8391</c:v>
                </c:pt>
                <c:pt idx="6">
                  <c:v>8596</c:v>
                </c:pt>
                <c:pt idx="7">
                  <c:v>8745</c:v>
                </c:pt>
                <c:pt idx="8">
                  <c:v>9079</c:v>
                </c:pt>
                <c:pt idx="9">
                  <c:v>9482</c:v>
                </c:pt>
                <c:pt idx="10">
                  <c:v>9795</c:v>
                </c:pt>
                <c:pt idx="11">
                  <c:v>9992</c:v>
                </c:pt>
                <c:pt idx="12">
                  <c:v>10223</c:v>
                </c:pt>
                <c:pt idx="13">
                  <c:v>10407</c:v>
                </c:pt>
                <c:pt idx="14">
                  <c:v>10376</c:v>
                </c:pt>
                <c:pt idx="15">
                  <c:v>10459</c:v>
                </c:pt>
                <c:pt idx="16">
                  <c:v>10475</c:v>
                </c:pt>
                <c:pt idx="17">
                  <c:v>11061</c:v>
                </c:pt>
                <c:pt idx="18">
                  <c:v>11461</c:v>
                </c:pt>
                <c:pt idx="19">
                  <c:v>11659</c:v>
                </c:pt>
                <c:pt idx="20">
                  <c:v>11728</c:v>
                </c:pt>
                <c:pt idx="21">
                  <c:v>11798</c:v>
                </c:pt>
                <c:pt idx="22">
                  <c:v>11928</c:v>
                </c:pt>
                <c:pt idx="23">
                  <c:v>12303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5AB-4A42-81BF-2E22CAE7930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خطوط صنعتی تجاری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5.1830066224175129E-3"/>
                  <c:y val="-4.78682552696854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86F6-4BA7-B5D9-DF51121C2D5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86F6-4BA7-B5D9-DF51121C2D5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86F6-4BA7-B5D9-DF51121C2D5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86F6-4BA7-B5D9-DF51121C2D5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86F6-4BA7-B5D9-DF51121C2D5B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86F6-4BA7-B5D9-DF51121C2D5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86F6-4BA7-B5D9-DF51121C2D5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86F6-4BA7-B5D9-DF51121C2D5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86F6-4BA7-B5D9-DF51121C2D5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86F6-4BA7-B5D9-DF51121C2D5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86F6-4BA7-B5D9-DF51121C2D5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86F6-4BA7-B5D9-DF51121C2D5B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6F6-4BA7-B5D9-DF51121C2D5B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86F6-4BA7-B5D9-DF51121C2D5B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6F6-4BA7-B5D9-DF51121C2D5B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6F6-4BA7-B5D9-DF51121C2D5B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6F6-4BA7-B5D9-DF51121C2D5B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6F6-4BA7-B5D9-DF51121C2D5B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6F6-4BA7-B5D9-DF51121C2D5B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6F6-4BA7-B5D9-DF51121C2D5B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6F6-4BA7-B5D9-DF51121C2D5B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6F6-4BA7-B5D9-DF51121C2D5B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6F6-4BA7-B5D9-DF51121C2D5B}"/>
                </c:ext>
              </c:extLst>
            </c:dLbl>
            <c:dLbl>
              <c:idx val="23"/>
              <c:layout>
                <c:manualLayout>
                  <c:x val="-1.79275221183453E-2"/>
                  <c:y val="-7.84663091519132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86F6-4BA7-B5D9-DF51121C2D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Sheet1!$C$2:$C$25</c:f>
              <c:numCache>
                <c:formatCode>General</c:formatCode>
                <c:ptCount val="24"/>
                <c:pt idx="0" formatCode="#,##0">
                  <c:v>780</c:v>
                </c:pt>
                <c:pt idx="1">
                  <c:v>788</c:v>
                </c:pt>
                <c:pt idx="2">
                  <c:v>834</c:v>
                </c:pt>
                <c:pt idx="3">
                  <c:v>836</c:v>
                </c:pt>
                <c:pt idx="4">
                  <c:v>863</c:v>
                </c:pt>
                <c:pt idx="5">
                  <c:v>898</c:v>
                </c:pt>
                <c:pt idx="6">
                  <c:v>945</c:v>
                </c:pt>
                <c:pt idx="7">
                  <c:v>1081</c:v>
                </c:pt>
                <c:pt idx="8">
                  <c:v>1051</c:v>
                </c:pt>
                <c:pt idx="9">
                  <c:v>1040</c:v>
                </c:pt>
                <c:pt idx="10">
                  <c:v>1003</c:v>
                </c:pt>
                <c:pt idx="11">
                  <c:v>966</c:v>
                </c:pt>
                <c:pt idx="12">
                  <c:v>949</c:v>
                </c:pt>
                <c:pt idx="13">
                  <c:v>945</c:v>
                </c:pt>
                <c:pt idx="14">
                  <c:v>972</c:v>
                </c:pt>
                <c:pt idx="15">
                  <c:v>1016</c:v>
                </c:pt>
                <c:pt idx="16">
                  <c:v>1024</c:v>
                </c:pt>
                <c:pt idx="17">
                  <c:v>1059</c:v>
                </c:pt>
                <c:pt idx="18">
                  <c:v>1073</c:v>
                </c:pt>
                <c:pt idx="19">
                  <c:v>1103</c:v>
                </c:pt>
                <c:pt idx="20">
                  <c:v>1171</c:v>
                </c:pt>
                <c:pt idx="21">
                  <c:v>1166</c:v>
                </c:pt>
                <c:pt idx="22">
                  <c:v>1264</c:v>
                </c:pt>
                <c:pt idx="23">
                  <c:v>1279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6F6-4BA7-B5D9-DF51121C2D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249024"/>
        <c:axId val="135245760"/>
      </c:scatterChart>
      <c:valAx>
        <c:axId val="135249024"/>
        <c:scaling>
          <c:orientation val="minMax"/>
          <c:max val="1402"/>
          <c:min val="1379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245760"/>
        <c:crosses val="autoZero"/>
        <c:crossBetween val="midCat"/>
        <c:majorUnit val="1"/>
      </c:valAx>
      <c:valAx>
        <c:axId val="135245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24902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1226553633643928"/>
          <c:y val="5.4875042811329197E-2"/>
          <c:w val="0.25072151736364162"/>
          <c:h val="0.11823747796421195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915" b="1" i="0" u="none" strike="noStrike" kern="1200" cap="all" spc="0" baseline="0">
                <a:gradFill>
                  <a:gsLst>
                    <a:gs pos="0">
                      <a:schemeClr val="dk1">
                        <a:lumMod val="50000"/>
                        <a:lumOff val="50000"/>
                      </a:schemeClr>
                    </a:gs>
                    <a:gs pos="100000">
                      <a:schemeClr val="dk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B Nazanin" panose="00000400000000000000" pitchFamily="2" charset="-78"/>
              </a:defRPr>
            </a:pPr>
            <a:r>
              <a:rPr lang="fa-IR" b="1" baseline="0" dirty="0">
                <a:cs typeface="B Nazanin" panose="00000400000000000000" pitchFamily="2" charset="-78"/>
              </a:rPr>
              <a:t> </a:t>
            </a:r>
            <a:r>
              <a:rPr lang="fa-IR" sz="1050" b="1" baseline="0" dirty="0">
                <a:cs typeface="B Nazanin" panose="00000400000000000000" pitchFamily="2" charset="-78"/>
              </a:rPr>
              <a:t>(اعداد بر حسب میلیارد تومان است)</a:t>
            </a:r>
            <a:endParaRPr lang="en-US" sz="1050" b="1" dirty="0">
              <a:cs typeface="B Nazanin" panose="00000400000000000000" pitchFamily="2" charset="-78"/>
            </a:endParaRPr>
          </a:p>
        </c:rich>
      </c:tx>
      <c:layout>
        <c:manualLayout>
          <c:xMode val="edge"/>
          <c:yMode val="edge"/>
          <c:x val="5.6807993759492206E-2"/>
          <c:y val="7.39988417724730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15" b="1" i="0" u="none" strike="noStrike" kern="1200" cap="all" spc="0" baseline="0">
              <a:gradFill>
                <a:gsLst>
                  <a:gs pos="0">
                    <a:schemeClr val="dk1">
                      <a:lumMod val="50000"/>
                      <a:lumOff val="50000"/>
                    </a:schemeClr>
                  </a:gs>
                  <a:gs pos="100000">
                    <a:schemeClr val="dk1">
                      <a:lumMod val="85000"/>
                      <a:lumOff val="15000"/>
                    </a:schemeClr>
                  </a:gs>
                </a:gsLst>
                <a:lin ang="5400000" scaled="0"/>
              </a:gradFill>
              <a:latin typeface="+mn-lt"/>
              <a:ea typeface="+mn-ea"/>
              <a:cs typeface="B Nazanin" panose="00000400000000000000" pitchFamily="2" charset="-78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1458333333333333E-2"/>
          <c:y val="3.8814039837201102E-2"/>
          <c:w val="0.96901429246870063"/>
          <c:h val="0.7099569365365050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مقدار اعتبار مصوب </c:v>
                </c:pt>
              </c:strCache>
            </c:strRef>
          </c:tx>
          <c:spPr>
            <a:ln w="63500" cap="rnd" cmpd="sng" algn="ctr">
              <a:solidFill>
                <a:srgbClr val="FFC000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bg1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3.5833644228196175E-2"/>
                  <c:y val="-9.1269028960937748E-3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250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181-4756-AE0A-69E24B0A02E0}"/>
                </c:ext>
              </c:extLst>
            </c:dLbl>
            <c:dLbl>
              <c:idx val="1"/>
              <c:layout>
                <c:manualLayout>
                  <c:x val="-2.591078581140363E-2"/>
                  <c:y val="-1.9729933533136412E-2"/>
                </c:manualLayout>
              </c:layout>
              <c:tx>
                <c:rich>
                  <a:bodyPr/>
                  <a:lstStyle/>
                  <a:p>
                    <a:fld id="{097F0094-61DB-4E6C-9739-F915CDC6D8E0}" type="VALUE">
                      <a:rPr lang="en-US" sz="1200"/>
                      <a:pPr/>
                      <a:t>[VALUE]</a:t>
                    </a:fld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181-4756-AE0A-69E24B0A02E0}"/>
                </c:ext>
              </c:extLst>
            </c:dLbl>
            <c:dLbl>
              <c:idx val="2"/>
              <c:layout>
                <c:manualLayout>
                  <c:x val="-2.6780610743709639E-2"/>
                  <c:y val="-1.9258769374504648E-2"/>
                </c:manualLayout>
              </c:layout>
              <c:tx>
                <c:rich>
                  <a:bodyPr/>
                  <a:lstStyle/>
                  <a:p>
                    <a:fld id="{6685F497-76F6-437B-8D8B-6598311EDBDE}" type="VALUE">
                      <a:rPr lang="en-US" sz="1200"/>
                      <a:pPr/>
                      <a:t>[VALUE]</a:t>
                    </a:fld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181-4756-AE0A-69E24B0A02E0}"/>
                </c:ext>
              </c:extLst>
            </c:dLbl>
            <c:dLbl>
              <c:idx val="3"/>
              <c:layout>
                <c:manualLayout>
                  <c:x val="-2.4611331110043013E-2"/>
                  <c:y val="-1.9259994086391258E-2"/>
                </c:manualLayout>
              </c:layout>
              <c:tx>
                <c:rich>
                  <a:bodyPr/>
                  <a:lstStyle/>
                  <a:p>
                    <a:fld id="{071C3D87-F8B7-4C85-B6A3-60F214C9C1A9}" type="VALUE">
                      <a:rPr lang="en-US" sz="1200"/>
                      <a:pPr/>
                      <a:t>[VALUE]</a:t>
                    </a:fld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181-4756-AE0A-69E24B0A02E0}"/>
                </c:ext>
              </c:extLst>
            </c:dLbl>
            <c:dLbl>
              <c:idx val="4"/>
              <c:layout>
                <c:manualLayout>
                  <c:x val="-2.6190124671915935E-2"/>
                  <c:y val="-2.7777777777777776E-2"/>
                </c:manualLayout>
              </c:layout>
              <c:tx>
                <c:rich>
                  <a:bodyPr/>
                  <a:lstStyle/>
                  <a:p>
                    <a:fld id="{67B2CEDC-8769-4B5C-9F85-33DD113A48D6}" type="VALUE">
                      <a:rPr lang="en-US" sz="1200"/>
                      <a:pPr/>
                      <a:t>[VALUE]</a:t>
                    </a:fld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F181-4756-AE0A-69E24B0A02E0}"/>
                </c:ext>
              </c:extLst>
            </c:dLbl>
            <c:dLbl>
              <c:idx val="5"/>
              <c:layout>
                <c:manualLayout>
                  <c:x val="-2.9885416666666668E-2"/>
                  <c:y val="-2.94849810440362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181-4756-AE0A-69E24B0A02E0}"/>
                </c:ext>
              </c:extLst>
            </c:dLbl>
            <c:dLbl>
              <c:idx val="6"/>
              <c:layout>
                <c:manualLayout>
                  <c:x val="-2.3635416666666666E-2"/>
                  <c:y val="-3.35647419072615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181-4756-AE0A-69E24B0A02E0}"/>
                </c:ext>
              </c:extLst>
            </c:dLbl>
            <c:dLbl>
              <c:idx val="7"/>
              <c:layout>
                <c:manualLayout>
                  <c:x val="-3.509375E-2"/>
                  <c:y val="-3.5326737012021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181-4756-AE0A-69E24B0A02E0}"/>
                </c:ext>
              </c:extLst>
            </c:dLbl>
            <c:dLbl>
              <c:idx val="8"/>
              <c:layout>
                <c:manualLayout>
                  <c:x val="-4.1486218908220109E-2"/>
                  <c:y val="-4.21076941649476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181-4756-AE0A-69E24B0A02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  <c:pt idx="0">
                  <c:v>1395</c:v>
                </c:pt>
                <c:pt idx="1">
                  <c:v>1396</c:v>
                </c:pt>
                <c:pt idx="2">
                  <c:v>1397</c:v>
                </c:pt>
                <c:pt idx="3">
                  <c:v>1398</c:v>
                </c:pt>
                <c:pt idx="4">
                  <c:v>1399</c:v>
                </c:pt>
                <c:pt idx="5">
                  <c:v>1400</c:v>
                </c:pt>
                <c:pt idx="6">
                  <c:v>1401</c:v>
                </c:pt>
                <c:pt idx="7">
                  <c:v>1402</c:v>
                </c:pt>
                <c:pt idx="8">
                  <c:v>1403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278</c:v>
                </c:pt>
                <c:pt idx="1">
                  <c:v>376</c:v>
                </c:pt>
                <c:pt idx="2">
                  <c:v>395</c:v>
                </c:pt>
                <c:pt idx="3">
                  <c:v>475</c:v>
                </c:pt>
                <c:pt idx="4">
                  <c:v>543</c:v>
                </c:pt>
                <c:pt idx="5">
                  <c:v>875</c:v>
                </c:pt>
                <c:pt idx="6">
                  <c:v>1092</c:v>
                </c:pt>
                <c:pt idx="7">
                  <c:v>1397</c:v>
                </c:pt>
                <c:pt idx="8">
                  <c:v>2057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F181-4756-AE0A-69E24B0A02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مقدار اعتبار مورد نیاز*</c:v>
                </c:pt>
              </c:strCache>
            </c:strRef>
          </c:tx>
          <c:spPr>
            <a:ln w="63500" cap="rnd" cmpd="sng" algn="ctr">
              <a:solidFill>
                <a:srgbClr val="FF0000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bg1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2.9608148549994176E-2"/>
                  <c:y val="-4.10972186511541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F181-4756-AE0A-69E24B0A02E0}"/>
                </c:ext>
              </c:extLst>
            </c:dLbl>
            <c:dLbl>
              <c:idx val="1"/>
              <c:layout>
                <c:manualLayout>
                  <c:x val="-3.0958305134446445E-2"/>
                  <c:y val="-4.41604313003410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181-4756-AE0A-69E24B0A02E0}"/>
                </c:ext>
              </c:extLst>
            </c:dLbl>
            <c:dLbl>
              <c:idx val="2"/>
              <c:layout>
                <c:manualLayout>
                  <c:x val="-3.1999972880102125E-2"/>
                  <c:y val="-4.65043919715849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181-4756-AE0A-69E24B0A02E0}"/>
                </c:ext>
              </c:extLst>
            </c:dLbl>
            <c:dLbl>
              <c:idx val="3"/>
              <c:layout>
                <c:manualLayout>
                  <c:x val="-2.7216324219886338E-2"/>
                  <c:y val="-5.2630817269958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F181-4756-AE0A-69E24B0A02E0}"/>
                </c:ext>
              </c:extLst>
            </c:dLbl>
            <c:dLbl>
              <c:idx val="4"/>
              <c:layout>
                <c:manualLayout>
                  <c:x val="-3.3504373883952637E-2"/>
                  <c:y val="-6.76403180531281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F181-4756-AE0A-69E24B0A02E0}"/>
                </c:ext>
              </c:extLst>
            </c:dLbl>
            <c:dLbl>
              <c:idx val="5"/>
              <c:layout>
                <c:manualLayout>
                  <c:x val="-3.6223991146860077E-2"/>
                  <c:y val="-6.86661324938361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F181-4756-AE0A-69E24B0A02E0}"/>
                </c:ext>
              </c:extLst>
            </c:dLbl>
            <c:dLbl>
              <c:idx val="6"/>
              <c:layout>
                <c:manualLayout>
                  <c:x val="-3.325323232929131E-2"/>
                  <c:y val="-7.78557704413968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F181-4756-AE0A-69E24B0A02E0}"/>
                </c:ext>
              </c:extLst>
            </c:dLbl>
            <c:dLbl>
              <c:idx val="7"/>
              <c:layout>
                <c:manualLayout>
                  <c:x val="-4.413264304404281E-2"/>
                  <c:y val="-5.40517137830580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F181-4756-AE0A-69E24B0A02E0}"/>
                </c:ext>
              </c:extLst>
            </c:dLbl>
            <c:dLbl>
              <c:idx val="8"/>
              <c:layout>
                <c:manualLayout>
                  <c:x val="-5.2351102108393145E-2"/>
                  <c:y val="-3.56008222762100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F181-4756-AE0A-69E24B0A02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  <c:pt idx="0">
                  <c:v>1395</c:v>
                </c:pt>
                <c:pt idx="1">
                  <c:v>1396</c:v>
                </c:pt>
                <c:pt idx="2">
                  <c:v>1397</c:v>
                </c:pt>
                <c:pt idx="3">
                  <c:v>1398</c:v>
                </c:pt>
                <c:pt idx="4">
                  <c:v>1399</c:v>
                </c:pt>
                <c:pt idx="5">
                  <c:v>1400</c:v>
                </c:pt>
                <c:pt idx="6">
                  <c:v>1401</c:v>
                </c:pt>
                <c:pt idx="7">
                  <c:v>1402</c:v>
                </c:pt>
                <c:pt idx="8">
                  <c:v>1403</c:v>
                </c:pt>
              </c:numCache>
            </c:numRef>
          </c:cat>
          <c:val>
            <c:numRef>
              <c:f>Sheet1!$C$2:$C$10</c:f>
              <c:numCache>
                <c:formatCode>General</c:formatCode>
                <c:ptCount val="9"/>
                <c:pt idx="0">
                  <c:v>3143</c:v>
                </c:pt>
                <c:pt idx="1">
                  <c:v>3650</c:v>
                </c:pt>
                <c:pt idx="2">
                  <c:v>4126</c:v>
                </c:pt>
                <c:pt idx="3">
                  <c:v>5946</c:v>
                </c:pt>
                <c:pt idx="4">
                  <c:v>8444</c:v>
                </c:pt>
                <c:pt idx="5">
                  <c:v>11526</c:v>
                </c:pt>
                <c:pt idx="6">
                  <c:v>12696</c:v>
                </c:pt>
                <c:pt idx="7">
                  <c:v>20975</c:v>
                </c:pt>
                <c:pt idx="8">
                  <c:v>36000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F181-4756-AE0A-69E24B0A02E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تکالیف انباشته</c:v>
                </c:pt>
              </c:strCache>
            </c:strRef>
          </c:tx>
          <c:spPr>
            <a:ln w="63500" cap="rnd" cmpd="sng" algn="ctr">
              <a:solidFill>
                <a:srgbClr val="4472C4">
                  <a:lumMod val="50000"/>
                </a:srgb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bg1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7.2455798097633334E-2"/>
                  <c:y val="-4.94547240286600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F181-4756-AE0A-69E24B0A02E0}"/>
                </c:ext>
              </c:extLst>
            </c:dLbl>
            <c:dLbl>
              <c:idx val="1"/>
              <c:layout>
                <c:manualLayout>
                  <c:x val="-5.0580775438864453E-2"/>
                  <c:y val="-7.01051188454149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F181-4756-AE0A-69E24B0A02E0}"/>
                </c:ext>
              </c:extLst>
            </c:dLbl>
            <c:dLbl>
              <c:idx val="2"/>
              <c:layout>
                <c:manualLayout>
                  <c:x val="-5.563486974774446E-2"/>
                  <c:y val="-9.21460192466234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F181-4756-AE0A-69E24B0A02E0}"/>
                </c:ext>
              </c:extLst>
            </c:dLbl>
            <c:dLbl>
              <c:idx val="3"/>
              <c:layout>
                <c:manualLayout>
                  <c:x val="-6.8289127115010728E-2"/>
                  <c:y val="-8.4590014312680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F181-4756-AE0A-69E24B0A02E0}"/>
                </c:ext>
              </c:extLst>
            </c:dLbl>
            <c:dLbl>
              <c:idx val="4"/>
              <c:layout>
                <c:manualLayout>
                  <c:x val="-6.7980638276214089E-2"/>
                  <c:y val="-9.55946660543457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F181-4756-AE0A-69E24B0A02E0}"/>
                </c:ext>
              </c:extLst>
            </c:dLbl>
            <c:dLbl>
              <c:idx val="5"/>
              <c:layout>
                <c:manualLayout>
                  <c:x val="-4.6568348875640105E-2"/>
                  <c:y val="-8.25434505860384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F181-4756-AE0A-69E24B0A02E0}"/>
                </c:ext>
              </c:extLst>
            </c:dLbl>
            <c:dLbl>
              <c:idx val="6"/>
              <c:layout>
                <c:manualLayout>
                  <c:x val="-5.6906868293063358E-2"/>
                  <c:y val="-9.21460192466233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F181-4756-AE0A-69E24B0A02E0}"/>
                </c:ext>
              </c:extLst>
            </c:dLbl>
            <c:dLbl>
              <c:idx val="7"/>
              <c:layout>
                <c:manualLayout>
                  <c:x val="-6.6089381814346315E-2"/>
                  <c:y val="-3.06321437881738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F181-4756-AE0A-69E24B0A02E0}"/>
                </c:ext>
              </c:extLst>
            </c:dLbl>
            <c:dLbl>
              <c:idx val="8"/>
              <c:layout>
                <c:manualLayout>
                  <c:x val="-3.0942488208931456E-2"/>
                  <c:y val="-3.3329659197673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C-F181-4756-AE0A-69E24B0A02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ysClr val="window" lastClr="FFFFFF"/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  <c:pt idx="0">
                  <c:v>1395</c:v>
                </c:pt>
                <c:pt idx="1">
                  <c:v>1396</c:v>
                </c:pt>
                <c:pt idx="2">
                  <c:v>1397</c:v>
                </c:pt>
                <c:pt idx="3">
                  <c:v>1398</c:v>
                </c:pt>
                <c:pt idx="4">
                  <c:v>1399</c:v>
                </c:pt>
                <c:pt idx="5">
                  <c:v>1400</c:v>
                </c:pt>
                <c:pt idx="6">
                  <c:v>1401</c:v>
                </c:pt>
                <c:pt idx="7">
                  <c:v>1402</c:v>
                </c:pt>
                <c:pt idx="8">
                  <c:v>1403</c:v>
                </c:pt>
              </c:numCache>
            </c:numRef>
          </c:cat>
          <c:val>
            <c:numRef>
              <c:f>Sheet1!$D$2:$D$10</c:f>
              <c:numCache>
                <c:formatCode>#,##0</c:formatCode>
                <c:ptCount val="9"/>
                <c:pt idx="0">
                  <c:v>18525.529221802142</c:v>
                </c:pt>
                <c:pt idx="1">
                  <c:v>21513.898078134844</c:v>
                </c:pt>
                <c:pt idx="2">
                  <c:v>24319.546156269687</c:v>
                </c:pt>
                <c:pt idx="3">
                  <c:v>35047.024102079391</c:v>
                </c:pt>
                <c:pt idx="4">
                  <c:v>49770.782293635784</c:v>
                </c:pt>
                <c:pt idx="5">
                  <c:v>67936.764177693753</c:v>
                </c:pt>
                <c:pt idx="6">
                  <c:v>74833</c:v>
                </c:pt>
                <c:pt idx="7">
                  <c:v>104875</c:v>
                </c:pt>
                <c:pt idx="8">
                  <c:v>122000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F181-4756-AE0A-69E24B0A02E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3567024"/>
        <c:axId val="173567584"/>
      </c:lineChart>
      <c:catAx>
        <c:axId val="173567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567584"/>
        <c:crosses val="autoZero"/>
        <c:auto val="1"/>
        <c:lblAlgn val="ctr"/>
        <c:lblOffset val="100"/>
        <c:noMultiLvlLbl val="0"/>
      </c:catAx>
      <c:valAx>
        <c:axId val="1735675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3567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348363375368862"/>
          <c:y val="0.83988189123528312"/>
          <c:w val="0.44020811131663434"/>
          <c:h val="4.85688656325920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1433453630796153E-2"/>
          <c:y val="3.419253358503925E-2"/>
          <c:w val="0.92000173155438902"/>
          <c:h val="0.88603874529500948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نوسازی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Sheet1!$B$2:$B$25</c:f>
              <c:numCache>
                <c:formatCode>General</c:formatCode>
                <c:ptCount val="24"/>
                <c:pt idx="0">
                  <c:v>207</c:v>
                </c:pt>
                <c:pt idx="1">
                  <c:v>110</c:v>
                </c:pt>
                <c:pt idx="2">
                  <c:v>158</c:v>
                </c:pt>
                <c:pt idx="3">
                  <c:v>132</c:v>
                </c:pt>
                <c:pt idx="4">
                  <c:v>211</c:v>
                </c:pt>
                <c:pt idx="5">
                  <c:v>184</c:v>
                </c:pt>
                <c:pt idx="6">
                  <c:v>376</c:v>
                </c:pt>
                <c:pt idx="7">
                  <c:v>346</c:v>
                </c:pt>
                <c:pt idx="8">
                  <c:v>415</c:v>
                </c:pt>
                <c:pt idx="9">
                  <c:v>311</c:v>
                </c:pt>
                <c:pt idx="10">
                  <c:v>116</c:v>
                </c:pt>
                <c:pt idx="11">
                  <c:v>206</c:v>
                </c:pt>
                <c:pt idx="12">
                  <c:v>77</c:v>
                </c:pt>
                <c:pt idx="13">
                  <c:v>113</c:v>
                </c:pt>
                <c:pt idx="14">
                  <c:v>150</c:v>
                </c:pt>
                <c:pt idx="15">
                  <c:v>175</c:v>
                </c:pt>
                <c:pt idx="16">
                  <c:v>147</c:v>
                </c:pt>
                <c:pt idx="17">
                  <c:v>107</c:v>
                </c:pt>
                <c:pt idx="18">
                  <c:v>81</c:v>
                </c:pt>
                <c:pt idx="19">
                  <c:v>46</c:v>
                </c:pt>
                <c:pt idx="20">
                  <c:v>20</c:v>
                </c:pt>
                <c:pt idx="21">
                  <c:v>8</c:v>
                </c:pt>
                <c:pt idx="22">
                  <c:v>32</c:v>
                </c:pt>
                <c:pt idx="23">
                  <c:v>77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974-4A86-B9CF-51DBF862F24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بهسازی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Sheet1!$C$2:$C$25</c:f>
              <c:numCache>
                <c:formatCode>General</c:formatCode>
                <c:ptCount val="24"/>
                <c:pt idx="0">
                  <c:v>302</c:v>
                </c:pt>
                <c:pt idx="1">
                  <c:v>329</c:v>
                </c:pt>
                <c:pt idx="2">
                  <c:v>255</c:v>
                </c:pt>
                <c:pt idx="3">
                  <c:v>238</c:v>
                </c:pt>
                <c:pt idx="4">
                  <c:v>229</c:v>
                </c:pt>
                <c:pt idx="5">
                  <c:v>114</c:v>
                </c:pt>
                <c:pt idx="6">
                  <c:v>145</c:v>
                </c:pt>
                <c:pt idx="7">
                  <c:v>136</c:v>
                </c:pt>
                <c:pt idx="8">
                  <c:v>162</c:v>
                </c:pt>
                <c:pt idx="9">
                  <c:v>101</c:v>
                </c:pt>
                <c:pt idx="10">
                  <c:v>82</c:v>
                </c:pt>
                <c:pt idx="11">
                  <c:v>134</c:v>
                </c:pt>
                <c:pt idx="12">
                  <c:v>131</c:v>
                </c:pt>
                <c:pt idx="13">
                  <c:v>122</c:v>
                </c:pt>
                <c:pt idx="14">
                  <c:v>231</c:v>
                </c:pt>
                <c:pt idx="15">
                  <c:v>225</c:v>
                </c:pt>
                <c:pt idx="16">
                  <c:v>220</c:v>
                </c:pt>
                <c:pt idx="17">
                  <c:v>132</c:v>
                </c:pt>
                <c:pt idx="18">
                  <c:v>74</c:v>
                </c:pt>
                <c:pt idx="19">
                  <c:v>57</c:v>
                </c:pt>
                <c:pt idx="20">
                  <c:v>16</c:v>
                </c:pt>
                <c:pt idx="21">
                  <c:v>101</c:v>
                </c:pt>
                <c:pt idx="22">
                  <c:v>148</c:v>
                </c:pt>
                <c:pt idx="23">
                  <c:v>109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974-4A86-B9CF-51DBF862F2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35015968"/>
        <c:axId val="1835022208"/>
      </c:scatterChart>
      <c:valAx>
        <c:axId val="1835015968"/>
        <c:scaling>
          <c:orientation val="minMax"/>
          <c:max val="1402"/>
          <c:min val="1379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022208"/>
        <c:crosses val="autoZero"/>
        <c:crossBetween val="midCat"/>
        <c:majorUnit val="1"/>
      </c:valAx>
      <c:valAx>
        <c:axId val="1835022208"/>
        <c:scaling>
          <c:orientation val="minMax"/>
          <c:max val="4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0159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744796223388748"/>
          <c:y val="7.0784412699683774E-2"/>
          <c:w val="0.17787611184018662"/>
          <c:h val="0.16096663474394984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 rtl="1"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18536745406824E-2"/>
          <c:y val="4.8067339481122587E-2"/>
          <c:w val="0.90568268810148744"/>
          <c:h val="0.88596283266124798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آماده بکار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Sheet1!$A$19:$A$25</c:f>
              <c:numCache>
                <c:formatCode>General</c:formatCode>
                <c:ptCount val="7"/>
                <c:pt idx="0">
                  <c:v>1396</c:v>
                </c:pt>
                <c:pt idx="1">
                  <c:v>1397</c:v>
                </c:pt>
                <c:pt idx="2">
                  <c:v>1398</c:v>
                </c:pt>
                <c:pt idx="3">
                  <c:v>1399</c:v>
                </c:pt>
                <c:pt idx="4">
                  <c:v>1400</c:v>
                </c:pt>
                <c:pt idx="5">
                  <c:v>1401</c:v>
                </c:pt>
                <c:pt idx="6">
                  <c:v>1402</c:v>
                </c:pt>
              </c:numCache>
            </c:numRef>
          </c:cat>
          <c:val>
            <c:numRef>
              <c:f>Sheet1!$B$19:$B$25</c:f>
              <c:numCache>
                <c:formatCode>General</c:formatCode>
                <c:ptCount val="7"/>
                <c:pt idx="0">
                  <c:v>4</c:v>
                </c:pt>
                <c:pt idx="1">
                  <c:v>7</c:v>
                </c:pt>
                <c:pt idx="2">
                  <c:v>25</c:v>
                </c:pt>
                <c:pt idx="3">
                  <c:v>66</c:v>
                </c:pt>
                <c:pt idx="4">
                  <c:v>33</c:v>
                </c:pt>
                <c:pt idx="5">
                  <c:v>22</c:v>
                </c:pt>
                <c:pt idx="6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BC-4C80-93F6-798FC6B194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60511375"/>
        <c:axId val="1960511791"/>
      </c:barChart>
      <c:catAx>
        <c:axId val="19605113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0511791"/>
        <c:crosses val="autoZero"/>
        <c:auto val="1"/>
        <c:lblAlgn val="ctr"/>
        <c:lblOffset val="100"/>
        <c:tickMarkSkip val="1"/>
        <c:noMultiLvlLbl val="1"/>
      </c:catAx>
      <c:valAx>
        <c:axId val="19605117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05113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18536745406824E-2"/>
          <c:y val="4.8067339481122587E-2"/>
          <c:w val="0.90568268810148744"/>
          <c:h val="0.88596283266124798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آماده بکار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Sheet1!$A$19:$A$25</c:f>
              <c:numCache>
                <c:formatCode>General</c:formatCode>
                <c:ptCount val="7"/>
                <c:pt idx="0">
                  <c:v>1396</c:v>
                </c:pt>
                <c:pt idx="1">
                  <c:v>1397</c:v>
                </c:pt>
                <c:pt idx="2">
                  <c:v>1398</c:v>
                </c:pt>
                <c:pt idx="3">
                  <c:v>1399</c:v>
                </c:pt>
                <c:pt idx="4">
                  <c:v>1400</c:v>
                </c:pt>
                <c:pt idx="5">
                  <c:v>1401</c:v>
                </c:pt>
                <c:pt idx="6">
                  <c:v>1402</c:v>
                </c:pt>
              </c:numCache>
            </c:numRef>
          </c:cat>
          <c:val>
            <c:numRef>
              <c:f>Sheet1!$B$19:$B$25</c:f>
              <c:numCache>
                <c:formatCode>General</c:formatCode>
                <c:ptCount val="7"/>
                <c:pt idx="0">
                  <c:v>575</c:v>
                </c:pt>
                <c:pt idx="1">
                  <c:v>909</c:v>
                </c:pt>
                <c:pt idx="2">
                  <c:v>715</c:v>
                </c:pt>
                <c:pt idx="3">
                  <c:v>873</c:v>
                </c:pt>
                <c:pt idx="4">
                  <c:v>1059</c:v>
                </c:pt>
                <c:pt idx="5">
                  <c:v>1652</c:v>
                </c:pt>
                <c:pt idx="6">
                  <c:v>1387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BC-4C80-93F6-798FC6B194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60511375"/>
        <c:axId val="1960511791"/>
      </c:barChart>
      <c:catAx>
        <c:axId val="19605113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0511791"/>
        <c:crosses val="autoZero"/>
        <c:auto val="1"/>
        <c:lblAlgn val="ctr"/>
        <c:lblOffset val="100"/>
        <c:noMultiLvlLbl val="1"/>
      </c:catAx>
      <c:valAx>
        <c:axId val="19605117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05113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18536745406824E-2"/>
          <c:y val="4.8067339481122587E-2"/>
          <c:w val="0.90568268810148744"/>
          <c:h val="0.88596283266124798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آماده بکار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Sheet1!$A$19:$A$25</c:f>
              <c:numCache>
                <c:formatCode>General</c:formatCode>
                <c:ptCount val="7"/>
                <c:pt idx="0">
                  <c:v>1396</c:v>
                </c:pt>
                <c:pt idx="1">
                  <c:v>1397</c:v>
                </c:pt>
                <c:pt idx="2">
                  <c:v>1398</c:v>
                </c:pt>
                <c:pt idx="3">
                  <c:v>1399</c:v>
                </c:pt>
                <c:pt idx="4">
                  <c:v>1400</c:v>
                </c:pt>
                <c:pt idx="5">
                  <c:v>1401</c:v>
                </c:pt>
                <c:pt idx="6">
                  <c:v>1402</c:v>
                </c:pt>
              </c:numCache>
            </c:numRef>
          </c:cat>
          <c:val>
            <c:numRef>
              <c:f>Sheet1!$B$19:$B$25</c:f>
              <c:numCache>
                <c:formatCode>General</c:formatCode>
                <c:ptCount val="7"/>
                <c:pt idx="0">
                  <c:v>32</c:v>
                </c:pt>
                <c:pt idx="1">
                  <c:v>6</c:v>
                </c:pt>
                <c:pt idx="2">
                  <c:v>27</c:v>
                </c:pt>
                <c:pt idx="3">
                  <c:v>76</c:v>
                </c:pt>
                <c:pt idx="4">
                  <c:v>61</c:v>
                </c:pt>
                <c:pt idx="5">
                  <c:v>50</c:v>
                </c:pt>
                <c:pt idx="6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BC-4C80-93F6-798FC6B194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60511375"/>
        <c:axId val="1960511791"/>
      </c:barChart>
      <c:catAx>
        <c:axId val="19605113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0511791"/>
        <c:crosses val="autoZero"/>
        <c:auto val="1"/>
        <c:lblAlgn val="ctr"/>
        <c:lblOffset val="100"/>
        <c:noMultiLvlLbl val="1"/>
      </c:catAx>
      <c:valAx>
        <c:axId val="19605117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05113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453175123942843E-2"/>
          <c:y val="5.0307694589023837E-2"/>
          <c:w val="0.92477599154272383"/>
          <c:h val="0.8776100162620913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ترانزیت</c:v>
                </c:pt>
              </c:strCache>
            </c:strRef>
          </c:tx>
          <c:spPr>
            <a:ln w="9525" cap="rnd">
              <a:solidFill>
                <a:srgbClr val="FF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solidFill>
                <a:srgbClr val="FF0000"/>
              </a:solidFill>
              <a:ln w="9525" cap="rnd">
                <a:solidFill>
                  <a:schemeClr val="accent1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xVal>
            <c:numRef>
              <c:f>Sheet1!$A$3:$A$25</c:f>
              <c:numCache>
                <c:formatCode>General</c:formatCode>
                <c:ptCount val="23"/>
                <c:pt idx="0">
                  <c:v>1380</c:v>
                </c:pt>
                <c:pt idx="1">
                  <c:v>1381</c:v>
                </c:pt>
                <c:pt idx="2">
                  <c:v>1382</c:v>
                </c:pt>
                <c:pt idx="3">
                  <c:v>1383</c:v>
                </c:pt>
                <c:pt idx="4">
                  <c:v>1384</c:v>
                </c:pt>
                <c:pt idx="5">
                  <c:v>1385</c:v>
                </c:pt>
                <c:pt idx="6">
                  <c:v>1386</c:v>
                </c:pt>
                <c:pt idx="7">
                  <c:v>1387</c:v>
                </c:pt>
                <c:pt idx="8">
                  <c:v>1388</c:v>
                </c:pt>
                <c:pt idx="9">
                  <c:v>1389</c:v>
                </c:pt>
                <c:pt idx="10">
                  <c:v>1390</c:v>
                </c:pt>
                <c:pt idx="11">
                  <c:v>1391</c:v>
                </c:pt>
                <c:pt idx="12">
                  <c:v>1392</c:v>
                </c:pt>
                <c:pt idx="13">
                  <c:v>1393</c:v>
                </c:pt>
                <c:pt idx="14">
                  <c:v>1394</c:v>
                </c:pt>
                <c:pt idx="15">
                  <c:v>1395</c:v>
                </c:pt>
                <c:pt idx="16">
                  <c:v>1396</c:v>
                </c:pt>
                <c:pt idx="17">
                  <c:v>1397</c:v>
                </c:pt>
                <c:pt idx="18">
                  <c:v>1398</c:v>
                </c:pt>
                <c:pt idx="19">
                  <c:v>1399</c:v>
                </c:pt>
                <c:pt idx="20">
                  <c:v>1400</c:v>
                </c:pt>
                <c:pt idx="21">
                  <c:v>1401</c:v>
                </c:pt>
                <c:pt idx="22">
                  <c:v>1402</c:v>
                </c:pt>
              </c:numCache>
            </c:numRef>
          </c:xVal>
          <c:yVal>
            <c:numRef>
              <c:f>Sheet1!$B$3:$B$25</c:f>
              <c:numCache>
                <c:formatCode>General</c:formatCode>
                <c:ptCount val="23"/>
                <c:pt idx="0">
                  <c:v>0.5</c:v>
                </c:pt>
                <c:pt idx="1">
                  <c:v>0.8</c:v>
                </c:pt>
                <c:pt idx="2">
                  <c:v>1.1000000000000001</c:v>
                </c:pt>
                <c:pt idx="3">
                  <c:v>1.4</c:v>
                </c:pt>
                <c:pt idx="4">
                  <c:v>1.3</c:v>
                </c:pt>
                <c:pt idx="5">
                  <c:v>1.5</c:v>
                </c:pt>
                <c:pt idx="6">
                  <c:v>1.5</c:v>
                </c:pt>
                <c:pt idx="7">
                  <c:v>1.35</c:v>
                </c:pt>
                <c:pt idx="8">
                  <c:v>1.5</c:v>
                </c:pt>
                <c:pt idx="9">
                  <c:v>1.4</c:v>
                </c:pt>
                <c:pt idx="10">
                  <c:v>0.95</c:v>
                </c:pt>
                <c:pt idx="11">
                  <c:v>0.9</c:v>
                </c:pt>
                <c:pt idx="12">
                  <c:v>0.5</c:v>
                </c:pt>
                <c:pt idx="13">
                  <c:v>0.8</c:v>
                </c:pt>
                <c:pt idx="14">
                  <c:v>1.4</c:v>
                </c:pt>
                <c:pt idx="15">
                  <c:v>1.1000000000000001</c:v>
                </c:pt>
                <c:pt idx="16">
                  <c:v>1.6</c:v>
                </c:pt>
                <c:pt idx="17">
                  <c:v>1.58</c:v>
                </c:pt>
                <c:pt idx="18">
                  <c:v>0.62</c:v>
                </c:pt>
                <c:pt idx="19">
                  <c:v>0.8</c:v>
                </c:pt>
                <c:pt idx="20">
                  <c:v>1.9</c:v>
                </c:pt>
                <c:pt idx="21">
                  <c:v>1.4</c:v>
                </c:pt>
                <c:pt idx="22">
                  <c:v>1.57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CE2D-4E73-BE8E-AC440EF10A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864944"/>
        <c:axId val="50860592"/>
      </c:scatterChart>
      <c:valAx>
        <c:axId val="50864944"/>
        <c:scaling>
          <c:orientation val="minMax"/>
          <c:max val="1402"/>
          <c:min val="1380"/>
        </c:scaling>
        <c:delete val="0"/>
        <c:axPos val="b"/>
        <c:title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860592"/>
        <c:crosses val="autoZero"/>
        <c:crossBetween val="midCat"/>
        <c:majorUnit val="1"/>
        <c:minorUnit val="1"/>
      </c:valAx>
      <c:valAx>
        <c:axId val="50860592"/>
        <c:scaling>
          <c:orientation val="minMax"/>
          <c:max val="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a-IR" sz="1200" b="1" dirty="0" smtClean="0"/>
                  <a:t>میلیون تن</a:t>
                </a:r>
                <a:endParaRPr lang="en-US" sz="1200" b="1" dirty="0"/>
              </a:p>
            </c:rich>
          </c:tx>
          <c:layout>
            <c:manualLayout>
              <c:xMode val="edge"/>
              <c:yMode val="edge"/>
              <c:x val="4.3981481481481483E-2"/>
              <c:y val="4.0078445547225253E-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8649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453175123942843E-2"/>
          <c:y val="5.0307694589023837E-2"/>
          <c:w val="0.92477599154272383"/>
          <c:h val="0.87761001626209134"/>
        </c:manualLayout>
      </c:layout>
      <c:scatterChart>
        <c:scatterStyle val="smoothMarker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صادره</c:v>
                </c:pt>
              </c:strCache>
            </c:strRef>
          </c:tx>
          <c:spPr>
            <a:ln w="95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rnd">
                <a:solidFill>
                  <a:schemeClr val="accent2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xVal>
            <c:numRef>
              <c:f>Sheet1!$A$3:$A$25</c:f>
              <c:numCache>
                <c:formatCode>General</c:formatCode>
                <c:ptCount val="23"/>
                <c:pt idx="0">
                  <c:v>1380</c:v>
                </c:pt>
                <c:pt idx="1">
                  <c:v>1381</c:v>
                </c:pt>
                <c:pt idx="2">
                  <c:v>1382</c:v>
                </c:pt>
                <c:pt idx="3">
                  <c:v>1383</c:v>
                </c:pt>
                <c:pt idx="4">
                  <c:v>1384</c:v>
                </c:pt>
                <c:pt idx="5">
                  <c:v>1385</c:v>
                </c:pt>
                <c:pt idx="6">
                  <c:v>1386</c:v>
                </c:pt>
                <c:pt idx="7">
                  <c:v>1387</c:v>
                </c:pt>
                <c:pt idx="8">
                  <c:v>1388</c:v>
                </c:pt>
                <c:pt idx="9">
                  <c:v>1389</c:v>
                </c:pt>
                <c:pt idx="10">
                  <c:v>1390</c:v>
                </c:pt>
                <c:pt idx="11">
                  <c:v>1391</c:v>
                </c:pt>
                <c:pt idx="12">
                  <c:v>1392</c:v>
                </c:pt>
                <c:pt idx="13">
                  <c:v>1393</c:v>
                </c:pt>
                <c:pt idx="14">
                  <c:v>1394</c:v>
                </c:pt>
                <c:pt idx="15">
                  <c:v>1395</c:v>
                </c:pt>
                <c:pt idx="16">
                  <c:v>1396</c:v>
                </c:pt>
                <c:pt idx="17">
                  <c:v>1397</c:v>
                </c:pt>
                <c:pt idx="18">
                  <c:v>1398</c:v>
                </c:pt>
                <c:pt idx="19">
                  <c:v>1399</c:v>
                </c:pt>
                <c:pt idx="20">
                  <c:v>1400</c:v>
                </c:pt>
                <c:pt idx="21">
                  <c:v>1401</c:v>
                </c:pt>
                <c:pt idx="22">
                  <c:v>1402</c:v>
                </c:pt>
              </c:numCache>
            </c:numRef>
          </c:xVal>
          <c:yVal>
            <c:numRef>
              <c:f>Sheet1!$C$3:$C$25</c:f>
              <c:numCache>
                <c:formatCode>General</c:formatCode>
                <c:ptCount val="23"/>
                <c:pt idx="0">
                  <c:v>0.32600000000000001</c:v>
                </c:pt>
                <c:pt idx="1">
                  <c:v>0.35799999999999998</c:v>
                </c:pt>
                <c:pt idx="2">
                  <c:v>0.39100000000000001</c:v>
                </c:pt>
                <c:pt idx="3">
                  <c:v>0.45100000000000001</c:v>
                </c:pt>
                <c:pt idx="4">
                  <c:v>0.22600000000000001</c:v>
                </c:pt>
                <c:pt idx="5">
                  <c:v>0.48199999999999998</c:v>
                </c:pt>
                <c:pt idx="6">
                  <c:v>0.54800000000000004</c:v>
                </c:pt>
                <c:pt idx="7">
                  <c:v>0.53600000000000003</c:v>
                </c:pt>
                <c:pt idx="8">
                  <c:v>0.82199999999999995</c:v>
                </c:pt>
                <c:pt idx="9">
                  <c:v>1.0169999999999999</c:v>
                </c:pt>
                <c:pt idx="10">
                  <c:v>0.94799999999999995</c:v>
                </c:pt>
                <c:pt idx="11">
                  <c:v>1.1359999999999999</c:v>
                </c:pt>
                <c:pt idx="12">
                  <c:v>0.92600000000000005</c:v>
                </c:pt>
                <c:pt idx="13">
                  <c:v>1.135</c:v>
                </c:pt>
                <c:pt idx="14">
                  <c:v>0.68</c:v>
                </c:pt>
                <c:pt idx="15">
                  <c:v>0.63700000000000001</c:v>
                </c:pt>
                <c:pt idx="16">
                  <c:v>0.46500000000000002</c:v>
                </c:pt>
                <c:pt idx="17">
                  <c:v>0.93899999999999995</c:v>
                </c:pt>
                <c:pt idx="18">
                  <c:v>1.425</c:v>
                </c:pt>
                <c:pt idx="19">
                  <c:v>1.478</c:v>
                </c:pt>
                <c:pt idx="20">
                  <c:v>1.919</c:v>
                </c:pt>
                <c:pt idx="21">
                  <c:v>1.75</c:v>
                </c:pt>
                <c:pt idx="22">
                  <c:v>1.8280000000000001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CE2D-4E73-BE8E-AC440EF10A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864944"/>
        <c:axId val="50860592"/>
      </c:scatterChart>
      <c:valAx>
        <c:axId val="50864944"/>
        <c:scaling>
          <c:orientation val="minMax"/>
          <c:max val="1402"/>
          <c:min val="138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860592"/>
        <c:crosses val="autoZero"/>
        <c:crossBetween val="midCat"/>
        <c:majorUnit val="1"/>
        <c:minorUnit val="1"/>
      </c:valAx>
      <c:valAx>
        <c:axId val="50860592"/>
        <c:scaling>
          <c:orientation val="minMax"/>
          <c:max val="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8649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453175123942843E-2"/>
          <c:y val="5.0307694589023837E-2"/>
          <c:w val="0.92477599154272383"/>
          <c:h val="0.87761001626209134"/>
        </c:manualLayout>
      </c:layout>
      <c:scatterChart>
        <c:scatterStyle val="smoothMarker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وارده</c:v>
                </c:pt>
              </c:strCache>
            </c:strRef>
          </c:tx>
          <c:spPr>
            <a:ln w="9525" cap="rnd">
              <a:solidFill>
                <a:srgbClr val="00B05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rnd">
                <a:solidFill>
                  <a:schemeClr val="accent3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xVal>
            <c:numRef>
              <c:f>Sheet1!$A$3:$A$25</c:f>
              <c:numCache>
                <c:formatCode>General</c:formatCode>
                <c:ptCount val="23"/>
                <c:pt idx="0">
                  <c:v>1380</c:v>
                </c:pt>
                <c:pt idx="1">
                  <c:v>1381</c:v>
                </c:pt>
                <c:pt idx="2">
                  <c:v>1382</c:v>
                </c:pt>
                <c:pt idx="3">
                  <c:v>1383</c:v>
                </c:pt>
                <c:pt idx="4">
                  <c:v>1384</c:v>
                </c:pt>
                <c:pt idx="5">
                  <c:v>1385</c:v>
                </c:pt>
                <c:pt idx="6">
                  <c:v>1386</c:v>
                </c:pt>
                <c:pt idx="7">
                  <c:v>1387</c:v>
                </c:pt>
                <c:pt idx="8">
                  <c:v>1388</c:v>
                </c:pt>
                <c:pt idx="9">
                  <c:v>1389</c:v>
                </c:pt>
                <c:pt idx="10">
                  <c:v>1390</c:v>
                </c:pt>
                <c:pt idx="11">
                  <c:v>1391</c:v>
                </c:pt>
                <c:pt idx="12">
                  <c:v>1392</c:v>
                </c:pt>
                <c:pt idx="13">
                  <c:v>1393</c:v>
                </c:pt>
                <c:pt idx="14">
                  <c:v>1394</c:v>
                </c:pt>
                <c:pt idx="15">
                  <c:v>1395</c:v>
                </c:pt>
                <c:pt idx="16">
                  <c:v>1396</c:v>
                </c:pt>
                <c:pt idx="17">
                  <c:v>1397</c:v>
                </c:pt>
                <c:pt idx="18">
                  <c:v>1398</c:v>
                </c:pt>
                <c:pt idx="19">
                  <c:v>1399</c:v>
                </c:pt>
                <c:pt idx="20">
                  <c:v>1400</c:v>
                </c:pt>
                <c:pt idx="21">
                  <c:v>1401</c:v>
                </c:pt>
                <c:pt idx="22">
                  <c:v>1402</c:v>
                </c:pt>
              </c:numCache>
            </c:numRef>
          </c:xVal>
          <c:yVal>
            <c:numRef>
              <c:f>Sheet1!$D$3:$D$25</c:f>
              <c:numCache>
                <c:formatCode>General</c:formatCode>
                <c:ptCount val="23"/>
                <c:pt idx="0">
                  <c:v>1.0129999999999999</c:v>
                </c:pt>
                <c:pt idx="1">
                  <c:v>0.78800000000000003</c:v>
                </c:pt>
                <c:pt idx="2">
                  <c:v>1.01</c:v>
                </c:pt>
                <c:pt idx="3">
                  <c:v>1.0049999999999999</c:v>
                </c:pt>
                <c:pt idx="4">
                  <c:v>0.65100000000000002</c:v>
                </c:pt>
                <c:pt idx="5">
                  <c:v>1.347</c:v>
                </c:pt>
                <c:pt idx="6">
                  <c:v>1.1140000000000001</c:v>
                </c:pt>
                <c:pt idx="7">
                  <c:v>1.097</c:v>
                </c:pt>
                <c:pt idx="8">
                  <c:v>1.4930000000000001</c:v>
                </c:pt>
                <c:pt idx="9">
                  <c:v>0.86</c:v>
                </c:pt>
                <c:pt idx="10">
                  <c:v>0.51500000000000001</c:v>
                </c:pt>
                <c:pt idx="11">
                  <c:v>0.64500000000000002</c:v>
                </c:pt>
                <c:pt idx="12">
                  <c:v>0.47699999999999998</c:v>
                </c:pt>
                <c:pt idx="13">
                  <c:v>0.998</c:v>
                </c:pt>
                <c:pt idx="14">
                  <c:v>0.52900000000000003</c:v>
                </c:pt>
                <c:pt idx="15">
                  <c:v>0.44600000000000001</c:v>
                </c:pt>
                <c:pt idx="16">
                  <c:v>0.51100000000000001</c:v>
                </c:pt>
                <c:pt idx="17">
                  <c:v>0.443</c:v>
                </c:pt>
                <c:pt idx="18">
                  <c:v>0.50800000000000001</c:v>
                </c:pt>
                <c:pt idx="19">
                  <c:v>0.495</c:v>
                </c:pt>
                <c:pt idx="20">
                  <c:v>0.51100000000000001</c:v>
                </c:pt>
                <c:pt idx="21">
                  <c:v>0.44</c:v>
                </c:pt>
                <c:pt idx="22">
                  <c:v>0.505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9B0-45B3-A112-36FCAA9228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864944"/>
        <c:axId val="50860592"/>
      </c:scatterChart>
      <c:valAx>
        <c:axId val="50864944"/>
        <c:scaling>
          <c:orientation val="minMax"/>
          <c:max val="1402"/>
          <c:min val="138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860592"/>
        <c:crosses val="autoZero"/>
        <c:crossBetween val="midCat"/>
        <c:majorUnit val="1"/>
        <c:minorUnit val="1"/>
      </c:valAx>
      <c:valAx>
        <c:axId val="50860592"/>
        <c:scaling>
          <c:orientation val="minMax"/>
          <c:max val="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8649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657387244635559E-2"/>
          <c:y val="2.3840584667574122E-2"/>
          <c:w val="0.93023049949765513"/>
          <c:h val="0.72758240652951411"/>
        </c:manualLayout>
      </c:layout>
      <c:lineChart>
        <c:grouping val="standard"/>
        <c:varyColors val="0"/>
        <c:ser>
          <c:idx val="0"/>
          <c:order val="0"/>
          <c:tx>
            <c:strRef>
              <c:f>Charts!$B$54</c:f>
              <c:strCache>
                <c:ptCount val="1"/>
                <c:pt idx="0">
                  <c:v>اعتبار ابلاغی طرح بهسازی ناوگان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Charts!$A$55:$A$68</c:f>
              <c:numCache>
                <c:formatCode>General</c:formatCode>
                <c:ptCount val="14"/>
                <c:pt idx="0">
                  <c:v>1389</c:v>
                </c:pt>
                <c:pt idx="1">
                  <c:v>1390</c:v>
                </c:pt>
                <c:pt idx="2">
                  <c:v>1391</c:v>
                </c:pt>
                <c:pt idx="3">
                  <c:v>1392</c:v>
                </c:pt>
                <c:pt idx="4">
                  <c:v>1393</c:v>
                </c:pt>
                <c:pt idx="5">
                  <c:v>1394</c:v>
                </c:pt>
                <c:pt idx="6">
                  <c:v>1395</c:v>
                </c:pt>
                <c:pt idx="7">
                  <c:v>1396</c:v>
                </c:pt>
                <c:pt idx="8">
                  <c:v>1397</c:v>
                </c:pt>
                <c:pt idx="9">
                  <c:v>1398</c:v>
                </c:pt>
                <c:pt idx="10">
                  <c:v>1399</c:v>
                </c:pt>
                <c:pt idx="11">
                  <c:v>1400</c:v>
                </c:pt>
                <c:pt idx="12">
                  <c:v>1401</c:v>
                </c:pt>
                <c:pt idx="13">
                  <c:v>1402</c:v>
                </c:pt>
              </c:numCache>
            </c:numRef>
          </c:cat>
          <c:val>
            <c:numRef>
              <c:f>Charts!$B$55:$B$68</c:f>
              <c:numCache>
                <c:formatCode>General</c:formatCode>
                <c:ptCount val="14"/>
                <c:pt idx="0">
                  <c:v>87</c:v>
                </c:pt>
                <c:pt idx="1">
                  <c:v>62</c:v>
                </c:pt>
                <c:pt idx="2">
                  <c:v>77</c:v>
                </c:pt>
                <c:pt idx="3">
                  <c:v>100</c:v>
                </c:pt>
                <c:pt idx="4">
                  <c:v>36</c:v>
                </c:pt>
                <c:pt idx="5">
                  <c:v>45</c:v>
                </c:pt>
                <c:pt idx="6">
                  <c:v>76</c:v>
                </c:pt>
                <c:pt idx="7">
                  <c:v>283</c:v>
                </c:pt>
                <c:pt idx="8">
                  <c:v>233</c:v>
                </c:pt>
                <c:pt idx="9">
                  <c:v>319</c:v>
                </c:pt>
                <c:pt idx="10">
                  <c:v>350</c:v>
                </c:pt>
                <c:pt idx="11">
                  <c:v>607</c:v>
                </c:pt>
                <c:pt idx="12">
                  <c:v>950</c:v>
                </c:pt>
                <c:pt idx="13">
                  <c:v>1372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D0-4DAF-B41E-DB75A47448C3}"/>
            </c:ext>
          </c:extLst>
        </c:ser>
        <c:ser>
          <c:idx val="1"/>
          <c:order val="1"/>
          <c:tx>
            <c:strRef>
              <c:f>Charts!$C$54</c:f>
              <c:strCache>
                <c:ptCount val="1"/>
                <c:pt idx="0">
                  <c:v>هزینه های واقعی نت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2"/>
              <c:layout>
                <c:manualLayout>
                  <c:x val="-6.1684990241629427E-2"/>
                  <c:y val="-1.82544967883274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0D0-4DAF-B41E-DB75A47448C3}"/>
                </c:ext>
              </c:extLst>
            </c:dLbl>
            <c:dLbl>
              <c:idx val="13"/>
              <c:layout>
                <c:manualLayout>
                  <c:x val="-5.8806840250864439E-2"/>
                  <c:y val="1.3270742666188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0D0-4DAF-B41E-DB75A47448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Charts!$A$55:$A$68</c:f>
              <c:numCache>
                <c:formatCode>General</c:formatCode>
                <c:ptCount val="14"/>
                <c:pt idx="0">
                  <c:v>1389</c:v>
                </c:pt>
                <c:pt idx="1">
                  <c:v>1390</c:v>
                </c:pt>
                <c:pt idx="2">
                  <c:v>1391</c:v>
                </c:pt>
                <c:pt idx="3">
                  <c:v>1392</c:v>
                </c:pt>
                <c:pt idx="4">
                  <c:v>1393</c:v>
                </c:pt>
                <c:pt idx="5">
                  <c:v>1394</c:v>
                </c:pt>
                <c:pt idx="6">
                  <c:v>1395</c:v>
                </c:pt>
                <c:pt idx="7">
                  <c:v>1396</c:v>
                </c:pt>
                <c:pt idx="8">
                  <c:v>1397</c:v>
                </c:pt>
                <c:pt idx="9">
                  <c:v>1398</c:v>
                </c:pt>
                <c:pt idx="10">
                  <c:v>1399</c:v>
                </c:pt>
                <c:pt idx="11">
                  <c:v>1400</c:v>
                </c:pt>
                <c:pt idx="12">
                  <c:v>1401</c:v>
                </c:pt>
                <c:pt idx="13">
                  <c:v>1402</c:v>
                </c:pt>
              </c:numCache>
            </c:numRef>
          </c:cat>
          <c:val>
            <c:numRef>
              <c:f>Charts!$C$55:$C$68</c:f>
              <c:numCache>
                <c:formatCode>General</c:formatCode>
                <c:ptCount val="14"/>
                <c:pt idx="0">
                  <c:v>50</c:v>
                </c:pt>
                <c:pt idx="1">
                  <c:v>60</c:v>
                </c:pt>
                <c:pt idx="2">
                  <c:v>65</c:v>
                </c:pt>
                <c:pt idx="3">
                  <c:v>125</c:v>
                </c:pt>
                <c:pt idx="4">
                  <c:v>160</c:v>
                </c:pt>
                <c:pt idx="5">
                  <c:v>170</c:v>
                </c:pt>
                <c:pt idx="6">
                  <c:v>195</c:v>
                </c:pt>
                <c:pt idx="7">
                  <c:v>240</c:v>
                </c:pt>
                <c:pt idx="8">
                  <c:v>700</c:v>
                </c:pt>
                <c:pt idx="9">
                  <c:v>1400</c:v>
                </c:pt>
                <c:pt idx="10">
                  <c:v>1800</c:v>
                </c:pt>
                <c:pt idx="11">
                  <c:v>2400</c:v>
                </c:pt>
                <c:pt idx="12">
                  <c:v>3800</c:v>
                </c:pt>
                <c:pt idx="13">
                  <c:v>5700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0D0-4DAF-B41E-DB75A47448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73570944"/>
        <c:axId val="173571504"/>
      </c:lineChart>
      <c:catAx>
        <c:axId val="173570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571504"/>
        <c:crosses val="autoZero"/>
        <c:auto val="1"/>
        <c:lblAlgn val="ctr"/>
        <c:lblOffset val="600"/>
        <c:noMultiLvlLbl val="0"/>
      </c:catAx>
      <c:valAx>
        <c:axId val="173571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57094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915" b="1" i="0" u="none" strike="noStrike" kern="1200" cap="all" spc="0" baseline="0">
                <a:gradFill>
                  <a:gsLst>
                    <a:gs pos="0">
                      <a:schemeClr val="dk1">
                        <a:lumMod val="50000"/>
                        <a:lumOff val="50000"/>
                      </a:schemeClr>
                    </a:gs>
                    <a:gs pos="100000">
                      <a:schemeClr val="dk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B Nazanin" panose="00000400000000000000" pitchFamily="2" charset="-78"/>
              </a:defRPr>
            </a:pPr>
            <a:r>
              <a:rPr lang="fa-IR" b="1" baseline="0" dirty="0">
                <a:cs typeface="B Nazanin" panose="00000400000000000000" pitchFamily="2" charset="-78"/>
              </a:rPr>
              <a:t> </a:t>
            </a:r>
            <a:r>
              <a:rPr lang="fa-IR" sz="1050" b="1" baseline="0" dirty="0">
                <a:cs typeface="B Nazanin" panose="00000400000000000000" pitchFamily="2" charset="-78"/>
              </a:rPr>
              <a:t>(اعداد بر حسب میلیارد تومان است)</a:t>
            </a:r>
            <a:endParaRPr lang="en-US" sz="1050" b="1" dirty="0">
              <a:cs typeface="B Nazanin" panose="00000400000000000000" pitchFamily="2" charset="-78"/>
            </a:endParaRPr>
          </a:p>
        </c:rich>
      </c:tx>
      <c:layout>
        <c:manualLayout>
          <c:xMode val="edge"/>
          <c:yMode val="edge"/>
          <c:x val="5.6807993759492206E-2"/>
          <c:y val="7.39988417724730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15" b="1" i="0" u="none" strike="noStrike" kern="1200" cap="all" spc="0" baseline="0">
              <a:gradFill>
                <a:gsLst>
                  <a:gs pos="0">
                    <a:schemeClr val="dk1">
                      <a:lumMod val="50000"/>
                      <a:lumOff val="50000"/>
                    </a:schemeClr>
                  </a:gs>
                  <a:gs pos="100000">
                    <a:schemeClr val="dk1">
                      <a:lumMod val="85000"/>
                      <a:lumOff val="15000"/>
                    </a:schemeClr>
                  </a:gs>
                </a:gsLst>
                <a:lin ang="5400000" scaled="0"/>
              </a:gradFill>
              <a:latin typeface="+mn-lt"/>
              <a:ea typeface="+mn-ea"/>
              <a:cs typeface="B Nazanin" panose="00000400000000000000" pitchFamily="2" charset="-78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1458333333333333E-2"/>
          <c:y val="3.8814039837201102E-2"/>
          <c:w val="0.96901429246870063"/>
          <c:h val="0.7099569365365050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مقدار اعتبار مصوب </c:v>
                </c:pt>
              </c:strCache>
            </c:strRef>
          </c:tx>
          <c:spPr>
            <a:ln w="63500" cap="rnd" cmpd="sng" algn="ctr">
              <a:solidFill>
                <a:srgbClr val="FFC000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bg1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3.5833644228196175E-2"/>
                  <c:y val="-9.1269028960937748E-3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40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78B-45F2-AE5E-F87F9FA6FD8E}"/>
                </c:ext>
              </c:extLst>
            </c:dLbl>
            <c:dLbl>
              <c:idx val="1"/>
              <c:layout>
                <c:manualLayout>
                  <c:x val="-2.591078581140363E-2"/>
                  <c:y val="-1.9729933533136412E-2"/>
                </c:manualLayout>
              </c:layout>
              <c:tx>
                <c:rich>
                  <a:bodyPr/>
                  <a:lstStyle/>
                  <a:p>
                    <a:fld id="{097F0094-61DB-4E6C-9739-F915CDC6D8E0}" type="VALUE">
                      <a:rPr lang="en-US" sz="1200"/>
                      <a:pPr/>
                      <a:t>[VALUE]</a:t>
                    </a:fld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78B-45F2-AE5E-F87F9FA6FD8E}"/>
                </c:ext>
              </c:extLst>
            </c:dLbl>
            <c:dLbl>
              <c:idx val="2"/>
              <c:layout>
                <c:manualLayout>
                  <c:x val="-2.6780610743709639E-2"/>
                  <c:y val="-1.9258769374504648E-2"/>
                </c:manualLayout>
              </c:layout>
              <c:tx>
                <c:rich>
                  <a:bodyPr/>
                  <a:lstStyle/>
                  <a:p>
                    <a:fld id="{6685F497-76F6-437B-8D8B-6598311EDBDE}" type="VALUE">
                      <a:rPr lang="en-US" sz="1200"/>
                      <a:pPr/>
                      <a:t>[VALUE]</a:t>
                    </a:fld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78B-45F2-AE5E-F87F9FA6FD8E}"/>
                </c:ext>
              </c:extLst>
            </c:dLbl>
            <c:dLbl>
              <c:idx val="3"/>
              <c:layout>
                <c:manualLayout>
                  <c:x val="-2.4611331110043013E-2"/>
                  <c:y val="-1.9259994086391258E-2"/>
                </c:manualLayout>
              </c:layout>
              <c:tx>
                <c:rich>
                  <a:bodyPr/>
                  <a:lstStyle/>
                  <a:p>
                    <a:fld id="{071C3D87-F8B7-4C85-B6A3-60F214C9C1A9}" type="VALUE">
                      <a:rPr lang="en-US" sz="1200"/>
                      <a:pPr/>
                      <a:t>[VALUE]</a:t>
                    </a:fld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78B-45F2-AE5E-F87F9FA6FD8E}"/>
                </c:ext>
              </c:extLst>
            </c:dLbl>
            <c:dLbl>
              <c:idx val="4"/>
              <c:layout>
                <c:manualLayout>
                  <c:x val="-2.6190124671915935E-2"/>
                  <c:y val="-2.7777777777777776E-2"/>
                </c:manualLayout>
              </c:layout>
              <c:tx>
                <c:rich>
                  <a:bodyPr/>
                  <a:lstStyle/>
                  <a:p>
                    <a:fld id="{67B2CEDC-8769-4B5C-9F85-33DD113A48D6}" type="VALUE">
                      <a:rPr lang="en-US" sz="1200"/>
                      <a:pPr/>
                      <a:t>[VALUE]</a:t>
                    </a:fld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F78B-45F2-AE5E-F87F9FA6FD8E}"/>
                </c:ext>
              </c:extLst>
            </c:dLbl>
            <c:dLbl>
              <c:idx val="5"/>
              <c:layout>
                <c:manualLayout>
                  <c:x val="-2.9885416666666668E-2"/>
                  <c:y val="-2.94849810440362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78B-45F2-AE5E-F87F9FA6FD8E}"/>
                </c:ext>
              </c:extLst>
            </c:dLbl>
            <c:dLbl>
              <c:idx val="6"/>
              <c:layout>
                <c:manualLayout>
                  <c:x val="-2.3635416666666666E-2"/>
                  <c:y val="-3.35647419072615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78B-45F2-AE5E-F87F9FA6FD8E}"/>
                </c:ext>
              </c:extLst>
            </c:dLbl>
            <c:dLbl>
              <c:idx val="7"/>
              <c:layout>
                <c:manualLayout>
                  <c:x val="-3.509375E-2"/>
                  <c:y val="-3.5326737012021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78B-45F2-AE5E-F87F9FA6FD8E}"/>
                </c:ext>
              </c:extLst>
            </c:dLbl>
            <c:dLbl>
              <c:idx val="8"/>
              <c:layout>
                <c:manualLayout>
                  <c:x val="-4.1486218908220109E-2"/>
                  <c:y val="-4.21076941649476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78B-45F2-AE5E-F87F9FA6FD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  <c:pt idx="0">
                  <c:v>1395</c:v>
                </c:pt>
                <c:pt idx="1">
                  <c:v>1396</c:v>
                </c:pt>
                <c:pt idx="2">
                  <c:v>1397</c:v>
                </c:pt>
                <c:pt idx="3">
                  <c:v>1398</c:v>
                </c:pt>
                <c:pt idx="4">
                  <c:v>1399</c:v>
                </c:pt>
                <c:pt idx="5">
                  <c:v>1400</c:v>
                </c:pt>
                <c:pt idx="6">
                  <c:v>1401</c:v>
                </c:pt>
                <c:pt idx="7">
                  <c:v>1402</c:v>
                </c:pt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40</c:v>
                </c:pt>
                <c:pt idx="1">
                  <c:v>53</c:v>
                </c:pt>
                <c:pt idx="2">
                  <c:v>52</c:v>
                </c:pt>
                <c:pt idx="3">
                  <c:v>45</c:v>
                </c:pt>
                <c:pt idx="4">
                  <c:v>57</c:v>
                </c:pt>
                <c:pt idx="5">
                  <c:v>72</c:v>
                </c:pt>
                <c:pt idx="6">
                  <c:v>86</c:v>
                </c:pt>
                <c:pt idx="7">
                  <c:v>151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F78B-45F2-AE5E-F87F9FA6FD8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مقدار اعتبار مورد نیاز*</c:v>
                </c:pt>
              </c:strCache>
            </c:strRef>
          </c:tx>
          <c:spPr>
            <a:ln w="63500" cap="rnd" cmpd="sng" algn="ctr">
              <a:solidFill>
                <a:srgbClr val="FF0000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bg1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2.9608148549994176E-2"/>
                  <c:y val="-4.10972186511541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F78B-45F2-AE5E-F87F9FA6FD8E}"/>
                </c:ext>
              </c:extLst>
            </c:dLbl>
            <c:dLbl>
              <c:idx val="1"/>
              <c:layout>
                <c:manualLayout>
                  <c:x val="-3.0958305134446445E-2"/>
                  <c:y val="-4.41604313003410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78B-45F2-AE5E-F87F9FA6FD8E}"/>
                </c:ext>
              </c:extLst>
            </c:dLbl>
            <c:dLbl>
              <c:idx val="2"/>
              <c:layout>
                <c:manualLayout>
                  <c:x val="-3.1999972880102125E-2"/>
                  <c:y val="-4.65043919715849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78B-45F2-AE5E-F87F9FA6FD8E}"/>
                </c:ext>
              </c:extLst>
            </c:dLbl>
            <c:dLbl>
              <c:idx val="3"/>
              <c:layout>
                <c:manualLayout>
                  <c:x val="-2.7216324219886338E-2"/>
                  <c:y val="-5.2630817269958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F78B-45F2-AE5E-F87F9FA6FD8E}"/>
                </c:ext>
              </c:extLst>
            </c:dLbl>
            <c:dLbl>
              <c:idx val="4"/>
              <c:layout>
                <c:manualLayout>
                  <c:x val="-3.3504373883952637E-2"/>
                  <c:y val="-6.76403180531281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F78B-45F2-AE5E-F87F9FA6FD8E}"/>
                </c:ext>
              </c:extLst>
            </c:dLbl>
            <c:dLbl>
              <c:idx val="5"/>
              <c:layout>
                <c:manualLayout>
                  <c:x val="-3.6223991146860077E-2"/>
                  <c:y val="-6.86661324938361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F78B-45F2-AE5E-F87F9FA6FD8E}"/>
                </c:ext>
              </c:extLst>
            </c:dLbl>
            <c:dLbl>
              <c:idx val="6"/>
              <c:layout>
                <c:manualLayout>
                  <c:x val="-3.325323232929131E-2"/>
                  <c:y val="-7.78557704413968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F78B-45F2-AE5E-F87F9FA6FD8E}"/>
                </c:ext>
              </c:extLst>
            </c:dLbl>
            <c:dLbl>
              <c:idx val="7"/>
              <c:layout>
                <c:manualLayout>
                  <c:x val="-4.413264304404281E-2"/>
                  <c:y val="-5.40517137830580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F78B-45F2-AE5E-F87F9FA6FD8E}"/>
                </c:ext>
              </c:extLst>
            </c:dLbl>
            <c:dLbl>
              <c:idx val="8"/>
              <c:layout>
                <c:manualLayout>
                  <c:x val="-5.2351102108393145E-2"/>
                  <c:y val="-3.56008222762100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78B-45F2-AE5E-F87F9FA6FD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  <c:pt idx="0">
                  <c:v>1395</c:v>
                </c:pt>
                <c:pt idx="1">
                  <c:v>1396</c:v>
                </c:pt>
                <c:pt idx="2">
                  <c:v>1397</c:v>
                </c:pt>
                <c:pt idx="3">
                  <c:v>1398</c:v>
                </c:pt>
                <c:pt idx="4">
                  <c:v>1399</c:v>
                </c:pt>
                <c:pt idx="5">
                  <c:v>1400</c:v>
                </c:pt>
                <c:pt idx="6">
                  <c:v>1401</c:v>
                </c:pt>
                <c:pt idx="7">
                  <c:v>1402</c:v>
                </c:pt>
              </c:numCache>
            </c:numRef>
          </c:cat>
          <c:val>
            <c:numRef>
              <c:f>Sheet1!$C$2:$C$9</c:f>
              <c:numCache>
                <c:formatCode>General</c:formatCode>
                <c:ptCount val="8"/>
                <c:pt idx="0">
                  <c:v>120</c:v>
                </c:pt>
                <c:pt idx="1">
                  <c:v>575</c:v>
                </c:pt>
                <c:pt idx="2">
                  <c:v>680</c:v>
                </c:pt>
                <c:pt idx="3">
                  <c:v>850</c:v>
                </c:pt>
                <c:pt idx="4">
                  <c:v>1100</c:v>
                </c:pt>
                <c:pt idx="5">
                  <c:v>1450</c:v>
                </c:pt>
                <c:pt idx="6">
                  <c:v>1726</c:v>
                </c:pt>
                <c:pt idx="7">
                  <c:v>1965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F78B-45F2-AE5E-F87F9FA6FD8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3932352"/>
        <c:axId val="173932912"/>
      </c:lineChart>
      <c:catAx>
        <c:axId val="173932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932912"/>
        <c:crosses val="autoZero"/>
        <c:auto val="1"/>
        <c:lblAlgn val="ctr"/>
        <c:lblOffset val="100"/>
        <c:noMultiLvlLbl val="0"/>
      </c:catAx>
      <c:valAx>
        <c:axId val="1739329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3932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348363375368862"/>
          <c:y val="0.83988189123528312"/>
          <c:w val="0.30049215204294777"/>
          <c:h val="4.27343034982039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394026362677472E-2"/>
          <c:y val="7.7422017075251925E-2"/>
          <c:w val="0.91854338513548173"/>
          <c:h val="0.74798132384462868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 شاخص اصلی اختصاصی بهره ور '!$B$79</c:f>
              <c:strCache>
                <c:ptCount val="1"/>
                <c:pt idx="0">
                  <c:v>منافع اجتماعی حاصل از حمل بار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pPr>
              <a:solidFill>
                <a:srgbClr val="FFC000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xVal>
            <c:numRef>
              <c:f>' شاخص اصلی اختصاصی بهره ور '!$P$2:$AM$2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' شاخص اصلی اختصاصی بهره ور '!$P$79:$AM$79</c:f>
              <c:numCache>
                <c:formatCode>0</c:formatCode>
                <c:ptCount val="24"/>
                <c:pt idx="0">
                  <c:v>401.25591318080001</c:v>
                </c:pt>
                <c:pt idx="1">
                  <c:v>413.55058572660005</c:v>
                </c:pt>
                <c:pt idx="2">
                  <c:v>448.3262966913</c:v>
                </c:pt>
                <c:pt idx="3">
                  <c:v>510.76648035749997</c:v>
                </c:pt>
                <c:pt idx="4">
                  <c:v>514.55473627140009</c:v>
                </c:pt>
                <c:pt idx="5">
                  <c:v>541.30258501920002</c:v>
                </c:pt>
                <c:pt idx="6">
                  <c:v>581.33860000000004</c:v>
                </c:pt>
                <c:pt idx="7">
                  <c:v>572.48069999999996</c:v>
                </c:pt>
                <c:pt idx="8">
                  <c:v>581.28200000000004</c:v>
                </c:pt>
                <c:pt idx="9">
                  <c:v>572.99009999999998</c:v>
                </c:pt>
                <c:pt idx="10">
                  <c:v>616.34569999999997</c:v>
                </c:pt>
                <c:pt idx="11">
                  <c:v>594.52639999999997</c:v>
                </c:pt>
                <c:pt idx="12">
                  <c:v>639.69320000000005</c:v>
                </c:pt>
                <c:pt idx="13">
                  <c:v>633.91999999999996</c:v>
                </c:pt>
                <c:pt idx="14">
                  <c:v>692.24630000000002</c:v>
                </c:pt>
                <c:pt idx="15">
                  <c:v>707.89619999999991</c:v>
                </c:pt>
                <c:pt idx="16">
                  <c:v>770.9769</c:v>
                </c:pt>
                <c:pt idx="17">
                  <c:v>857.46169999999995</c:v>
                </c:pt>
                <c:pt idx="18">
                  <c:v>986.50970000000007</c:v>
                </c:pt>
                <c:pt idx="19">
                  <c:v>952.15350000000001</c:v>
                </c:pt>
                <c:pt idx="20">
                  <c:v>1017.7529000000001</c:v>
                </c:pt>
                <c:pt idx="21">
                  <c:v>931.63600000000008</c:v>
                </c:pt>
                <c:pt idx="22">
                  <c:v>856.04669999999999</c:v>
                </c:pt>
                <c:pt idx="23">
                  <c:v>824.54880000000003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754-463D-AB89-BB8BDFC6A00C}"/>
            </c:ext>
          </c:extLst>
        </c:ser>
        <c:ser>
          <c:idx val="1"/>
          <c:order val="1"/>
          <c:tx>
            <c:strRef>
              <c:f>' شاخص اصلی اختصاصی بهره ور '!$B$80</c:f>
              <c:strCache>
                <c:ptCount val="1"/>
                <c:pt idx="0">
                  <c:v>منافع اجتماعی حاصل از حمل مسافر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xVal>
            <c:numRef>
              <c:f>' شاخص اصلی اختصاصی بهره ور '!$P$2:$AM$2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' شاخص اصلی اختصاصی بهره ور '!$P$80:$AM$80</c:f>
              <c:numCache>
                <c:formatCode>0</c:formatCode>
                <c:ptCount val="24"/>
                <c:pt idx="0">
                  <c:v>160.89541352099999</c:v>
                </c:pt>
                <c:pt idx="1">
                  <c:v>181.77198073219998</c:v>
                </c:pt>
                <c:pt idx="2">
                  <c:v>193.94961451</c:v>
                </c:pt>
                <c:pt idx="3">
                  <c:v>210.50575328119993</c:v>
                </c:pt>
                <c:pt idx="4">
                  <c:v>226.28196053799994</c:v>
                </c:pt>
                <c:pt idx="5">
                  <c:v>251.95729746099997</c:v>
                </c:pt>
                <c:pt idx="6">
                  <c:v>283.61381552979998</c:v>
                </c:pt>
                <c:pt idx="7">
                  <c:v>314.14578767919994</c:v>
                </c:pt>
                <c:pt idx="8">
                  <c:v>346.05119999999994</c:v>
                </c:pt>
                <c:pt idx="9">
                  <c:v>379.99639999999999</c:v>
                </c:pt>
                <c:pt idx="10">
                  <c:v>398.0086</c:v>
                </c:pt>
                <c:pt idx="11">
                  <c:v>404.02019999999987</c:v>
                </c:pt>
                <c:pt idx="12">
                  <c:v>388.0872</c:v>
                </c:pt>
                <c:pt idx="13">
                  <c:v>393.43435999999997</c:v>
                </c:pt>
                <c:pt idx="14">
                  <c:v>367.74972851059988</c:v>
                </c:pt>
                <c:pt idx="15">
                  <c:v>337.59462419799996</c:v>
                </c:pt>
                <c:pt idx="16">
                  <c:v>293.39430900459996</c:v>
                </c:pt>
                <c:pt idx="17">
                  <c:v>299.95520797099994</c:v>
                </c:pt>
                <c:pt idx="18">
                  <c:v>344.40875175739995</c:v>
                </c:pt>
                <c:pt idx="19">
                  <c:v>336.51399999999995</c:v>
                </c:pt>
                <c:pt idx="20">
                  <c:v>117.13579999999997</c:v>
                </c:pt>
                <c:pt idx="21">
                  <c:v>253.82059999999993</c:v>
                </c:pt>
                <c:pt idx="22">
                  <c:v>359.47559999999999</c:v>
                </c:pt>
                <c:pt idx="23">
                  <c:v>375.02440000000001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3754-463D-AB89-BB8BDFC6A00C}"/>
            </c:ext>
          </c:extLst>
        </c:ser>
        <c:ser>
          <c:idx val="2"/>
          <c:order val="2"/>
          <c:tx>
            <c:strRef>
              <c:f>' شاخص اصلی اختصاصی بهره ور '!$B$81</c:f>
              <c:strCache>
                <c:ptCount val="1"/>
                <c:pt idx="0">
                  <c:v>منافع اجتماعی حاصل از حمل ریلی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xVal>
            <c:numRef>
              <c:f>' شاخص اصلی اختصاصی بهره ور '!$P$2:$AM$2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' شاخص اصلی اختصاصی بهره ور '!$P$81:$AM$81</c:f>
              <c:numCache>
                <c:formatCode>0</c:formatCode>
                <c:ptCount val="24"/>
                <c:pt idx="0">
                  <c:v>562.15132670180003</c:v>
                </c:pt>
                <c:pt idx="1">
                  <c:v>595.3225664588</c:v>
                </c:pt>
                <c:pt idx="2">
                  <c:v>642.2759112013</c:v>
                </c:pt>
                <c:pt idx="3">
                  <c:v>721.27223363869984</c:v>
                </c:pt>
                <c:pt idx="4">
                  <c:v>740.8366968094</c:v>
                </c:pt>
                <c:pt idx="5">
                  <c:v>793.25988248019996</c:v>
                </c:pt>
                <c:pt idx="6">
                  <c:v>864.95241552979996</c:v>
                </c:pt>
                <c:pt idx="7">
                  <c:v>886.62648767919995</c:v>
                </c:pt>
                <c:pt idx="8">
                  <c:v>927.33320000000003</c:v>
                </c:pt>
                <c:pt idx="9">
                  <c:v>952.98649999999998</c:v>
                </c:pt>
                <c:pt idx="10">
                  <c:v>1014.3543</c:v>
                </c:pt>
                <c:pt idx="11">
                  <c:v>998.5465999999999</c:v>
                </c:pt>
                <c:pt idx="12">
                  <c:v>1027.7804000000001</c:v>
                </c:pt>
                <c:pt idx="13">
                  <c:v>1027.3543599999998</c:v>
                </c:pt>
                <c:pt idx="14">
                  <c:v>1059.9960285105999</c:v>
                </c:pt>
                <c:pt idx="15">
                  <c:v>1045.4908241979999</c:v>
                </c:pt>
                <c:pt idx="16">
                  <c:v>1064.3712090045999</c:v>
                </c:pt>
                <c:pt idx="17">
                  <c:v>1157.416907971</c:v>
                </c:pt>
                <c:pt idx="18">
                  <c:v>1330.9184517573999</c:v>
                </c:pt>
                <c:pt idx="19">
                  <c:v>1288.6675</c:v>
                </c:pt>
                <c:pt idx="20">
                  <c:v>1134.8887</c:v>
                </c:pt>
                <c:pt idx="21">
                  <c:v>1185.4566</c:v>
                </c:pt>
                <c:pt idx="22">
                  <c:v>1215.5223000000001</c:v>
                </c:pt>
                <c:pt idx="23">
                  <c:v>1199.5732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3754-463D-AB89-BB8BDFC6A0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5139952"/>
        <c:axId val="145139392"/>
      </c:scatterChart>
      <c:valAx>
        <c:axId val="145139952"/>
        <c:scaling>
          <c:orientation val="minMax"/>
          <c:max val="1402"/>
          <c:min val="1379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139392"/>
        <c:crosses val="autoZero"/>
        <c:crossBetween val="midCat"/>
        <c:majorUnit val="1"/>
      </c:valAx>
      <c:valAx>
        <c:axId val="145139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fa-IR">
                    <a:cs typeface="B Nazanin" panose="00000400000000000000" pitchFamily="2" charset="-78"/>
                  </a:rPr>
                  <a:t>میلیون دلار</a:t>
                </a:r>
                <a:endParaRPr lang="en-US">
                  <a:cs typeface="B Nazanin" panose="00000400000000000000" pitchFamily="2" charset="-78"/>
                </a:endParaRPr>
              </a:p>
            </c:rich>
          </c:tx>
          <c:layout>
            <c:manualLayout>
              <c:xMode val="edge"/>
              <c:yMode val="edge"/>
              <c:x val="4.794666839656965E-2"/>
              <c:y val="2.8405732585147976E-3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13995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022710702828807E-2"/>
          <c:y val="3.4528342366033485E-2"/>
          <c:w val="0.89516941892680102"/>
          <c:h val="0.8849195187852839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ریلی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2700">
                <a:solidFill>
                  <a:schemeClr val="lt2"/>
                </a:solidFill>
                <a:round/>
              </a:ln>
              <a:effectLst/>
            </c:spPr>
          </c:marker>
          <c:xVal>
            <c:numRef>
              <c:f>Sheet1!$A$2:$A$30</c:f>
              <c:numCache>
                <c:formatCode>General</c:formatCode>
                <c:ptCount val="29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Sheet1!$B$2:$B$30</c:f>
              <c:numCache>
                <c:formatCode>0\.0%</c:formatCode>
                <c:ptCount val="29"/>
                <c:pt idx="0">
                  <c:v>0.16099773242630383</c:v>
                </c:pt>
                <c:pt idx="1">
                  <c:v>0.15648445873526259</c:v>
                </c:pt>
                <c:pt idx="2">
                  <c:v>0.15895372233400404</c:v>
                </c:pt>
                <c:pt idx="3">
                  <c:v>0.15337683247182446</c:v>
                </c:pt>
                <c:pt idx="4">
                  <c:v>0.14128240956373234</c:v>
                </c:pt>
                <c:pt idx="5">
                  <c:v>0.14046183262244449</c:v>
                </c:pt>
                <c:pt idx="6">
                  <c:v>0.13436455397522448</c:v>
                </c:pt>
                <c:pt idx="7">
                  <c:v>0.12382003187446365</c:v>
                </c:pt>
                <c:pt idx="8">
                  <c:v>0.11815561959654179</c:v>
                </c:pt>
                <c:pt idx="9">
                  <c:v>0.11222222222222222</c:v>
                </c:pt>
                <c:pt idx="10">
                  <c:v>0.11094069529652352</c:v>
                </c:pt>
                <c:pt idx="11">
                  <c:v>0.10517353633495267</c:v>
                </c:pt>
                <c:pt idx="12">
                  <c:v>0.10665408211420482</c:v>
                </c:pt>
                <c:pt idx="13">
                  <c:v>0.10450685826257347</c:v>
                </c:pt>
                <c:pt idx="14">
                  <c:v>0.10871156824202302</c:v>
                </c:pt>
                <c:pt idx="15">
                  <c:v>0.11825363038645287</c:v>
                </c:pt>
                <c:pt idx="16">
                  <c:v>0.11673819742489271</c:v>
                </c:pt>
                <c:pt idx="17">
                  <c:v>0.1187583287606804</c:v>
                </c:pt>
                <c:pt idx="18">
                  <c:v>0.13508486398511974</c:v>
                </c:pt>
                <c:pt idx="19">
                  <c:v>0.1243141384470432</c:v>
                </c:pt>
                <c:pt idx="20">
                  <c:v>0.12354152367879205</c:v>
                </c:pt>
                <c:pt idx="21">
                  <c:v>0.112</c:v>
                </c:pt>
                <c:pt idx="22">
                  <c:v>0.10100000000000001</c:v>
                </c:pt>
                <c:pt idx="23">
                  <c:v>0.09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A31-4D49-B538-1CB94C5B6D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858416"/>
        <c:axId val="50863856"/>
      </c:scatterChart>
      <c:valAx>
        <c:axId val="50858416"/>
        <c:scaling>
          <c:orientation val="minMax"/>
          <c:max val="1402"/>
          <c:min val="1379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863856"/>
        <c:crosses val="autoZero"/>
        <c:crossBetween val="midCat"/>
        <c:majorUnit val="1"/>
      </c:valAx>
      <c:valAx>
        <c:axId val="50863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8584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453175123942843E-2"/>
          <c:y val="2.0007012872177699E-2"/>
          <c:w val="0.92477599154272383"/>
          <c:h val="0.9140231592701928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ریلی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0"/>
              <c:layout>
                <c:manualLayout>
                  <c:x val="-3.8107866724992707E-3"/>
                  <c:y val="4.25465254576759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3EB9-4C42-A92D-B319D4F3C06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EB9-4C42-A92D-B319D4F3C06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EB9-4C42-A92D-B319D4F3C06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EB9-4C42-A92D-B319D4F3C069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EB9-4C42-A92D-B319D4F3C069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EB9-4C42-A92D-B319D4F3C069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EB9-4C42-A92D-B319D4F3C069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3EB9-4C42-A92D-B319D4F3C069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EB9-4C42-A92D-B319D4F3C069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3EB9-4C42-A92D-B319D4F3C069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EB9-4C42-A92D-B319D4F3C069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3EB9-4C42-A92D-B319D4F3C069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3EB9-4C42-A92D-B319D4F3C069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3EB9-4C42-A92D-B319D4F3C069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3EB9-4C42-A92D-B319D4F3C069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3EB9-4C42-A92D-B319D4F3C069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3EB9-4C42-A92D-B319D4F3C069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3EB9-4C42-A92D-B319D4F3C069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3EB9-4C42-A92D-B319D4F3C069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3EB9-4C42-A92D-B319D4F3C069}"/>
                </c:ext>
              </c:extLst>
            </c:dLbl>
            <c:dLbl>
              <c:idx val="20"/>
              <c:layout>
                <c:manualLayout>
                  <c:x val="-3.00087489063867E-2"/>
                  <c:y val="4.81585907794650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3EB9-4C42-A92D-B319D4F3C069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3EB9-4C42-A92D-B319D4F3C0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Sheet1!$A$2:$A$26</c:f>
              <c:numCache>
                <c:formatCode>General</c:formatCode>
                <c:ptCount val="25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Sheet1!$B$2:$B$26</c:f>
              <c:numCache>
                <c:formatCode>0.0</c:formatCode>
                <c:ptCount val="25"/>
                <c:pt idx="0">
                  <c:v>4.9471458773784356</c:v>
                </c:pt>
                <c:pt idx="1">
                  <c:v>5.5958991883810336</c:v>
                </c:pt>
                <c:pt idx="2">
                  <c:v>6.2015503875968996</c:v>
                </c:pt>
                <c:pt idx="3">
                  <c:v>6.7275747508305646</c:v>
                </c:pt>
                <c:pt idx="4">
                  <c:v>7.3367260390161153</c:v>
                </c:pt>
                <c:pt idx="5">
                  <c:v>8.0364540182270083</c:v>
                </c:pt>
                <c:pt idx="6">
                  <c:v>8.6832450061149604</c:v>
                </c:pt>
                <c:pt idx="7">
                  <c:v>9.00404263138552</c:v>
                </c:pt>
                <c:pt idx="8">
                  <c:v>9.0407177363699098</c:v>
                </c:pt>
                <c:pt idx="9">
                  <c:v>9.3993892093654559</c:v>
                </c:pt>
                <c:pt idx="10">
                  <c:v>10.51862673484295</c:v>
                </c:pt>
                <c:pt idx="11">
                  <c:v>10.775047258979207</c:v>
                </c:pt>
                <c:pt idx="12">
                  <c:v>10.675467372831115</c:v>
                </c:pt>
                <c:pt idx="13">
                  <c:v>10.782241014799155</c:v>
                </c:pt>
                <c:pt idx="14">
                  <c:v>11.54562383612663</c:v>
                </c:pt>
                <c:pt idx="15">
                  <c:v>12.039312039312039</c:v>
                </c:pt>
                <c:pt idx="16">
                  <c:v>12.123763418227741</c:v>
                </c:pt>
                <c:pt idx="17" formatCode="0.00">
                  <c:v>13.725490196078432</c:v>
                </c:pt>
                <c:pt idx="18" formatCode="0.00">
                  <c:v>15.727138139164104</c:v>
                </c:pt>
                <c:pt idx="19" formatCode="0.00">
                  <c:v>16.557051218904466</c:v>
                </c:pt>
                <c:pt idx="20" formatCode="0.00">
                  <c:v>10.821256038647341</c:v>
                </c:pt>
                <c:pt idx="21" formatCode="0.00">
                  <c:v>16.7</c:v>
                </c:pt>
                <c:pt idx="22" formatCode="0.00">
                  <c:v>18.899999999999999</c:v>
                </c:pt>
                <c:pt idx="23" formatCode="0.00">
                  <c:v>17.8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01C-430F-A579-282E3BFD0C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256096"/>
        <c:axId val="135244672"/>
      </c:scatterChart>
      <c:valAx>
        <c:axId val="135256096"/>
        <c:scaling>
          <c:orientation val="minMax"/>
          <c:max val="1402"/>
          <c:min val="1379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244672"/>
        <c:crosses val="autoZero"/>
        <c:crossBetween val="midCat"/>
        <c:majorUnit val="1"/>
      </c:valAx>
      <c:valAx>
        <c:axId val="135244672"/>
        <c:scaling>
          <c:orientation val="minMax"/>
          <c:max val="2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2560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767989938757654E-2"/>
          <c:y val="4.1889648678082439E-2"/>
          <c:w val="0.92477599154272383"/>
          <c:h val="0.8776100162620913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لکوموتیو کل</c:v>
                </c:pt>
              </c:strCache>
            </c:strRef>
          </c:tx>
          <c:spPr>
            <a:ln w="9525" cap="rnd">
              <a:solidFill>
                <a:srgbClr val="2683C6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solidFill>
                <a:srgbClr val="2683C6"/>
              </a:solidFill>
              <a:ln w="9525" cap="rnd">
                <a:solidFill>
                  <a:schemeClr val="accent1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Sheet1!$B$2:$B$25</c:f>
              <c:numCache>
                <c:formatCode>General</c:formatCode>
                <c:ptCount val="24"/>
                <c:pt idx="0">
                  <c:v>575</c:v>
                </c:pt>
                <c:pt idx="1">
                  <c:v>565</c:v>
                </c:pt>
                <c:pt idx="2">
                  <c:v>564</c:v>
                </c:pt>
                <c:pt idx="3">
                  <c:v>565</c:v>
                </c:pt>
                <c:pt idx="4">
                  <c:v>578</c:v>
                </c:pt>
                <c:pt idx="5">
                  <c:v>606</c:v>
                </c:pt>
                <c:pt idx="6">
                  <c:v>636</c:v>
                </c:pt>
                <c:pt idx="7">
                  <c:v>631</c:v>
                </c:pt>
                <c:pt idx="8" formatCode="0">
                  <c:v>646</c:v>
                </c:pt>
                <c:pt idx="9" formatCode="0">
                  <c:v>670</c:v>
                </c:pt>
                <c:pt idx="10" formatCode="0">
                  <c:v>704</c:v>
                </c:pt>
                <c:pt idx="11" formatCode="0">
                  <c:v>750</c:v>
                </c:pt>
                <c:pt idx="12" formatCode="0">
                  <c:v>778</c:v>
                </c:pt>
                <c:pt idx="13" formatCode="0">
                  <c:v>821</c:v>
                </c:pt>
                <c:pt idx="14" formatCode="0">
                  <c:v>869</c:v>
                </c:pt>
                <c:pt idx="15" formatCode="0">
                  <c:v>901</c:v>
                </c:pt>
                <c:pt idx="16" formatCode="0">
                  <c:v>915</c:v>
                </c:pt>
                <c:pt idx="17" formatCode="0">
                  <c:v>917</c:v>
                </c:pt>
                <c:pt idx="18" formatCode="0">
                  <c:v>928</c:v>
                </c:pt>
                <c:pt idx="19" formatCode="0">
                  <c:v>954</c:v>
                </c:pt>
                <c:pt idx="20" formatCode="0">
                  <c:v>950</c:v>
                </c:pt>
                <c:pt idx="21" formatCode="0">
                  <c:v>958</c:v>
                </c:pt>
                <c:pt idx="22" formatCode="0">
                  <c:v>988</c:v>
                </c:pt>
                <c:pt idx="23" formatCode="0">
                  <c:v>1011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329-41DE-8FC9-7853481FEC41}"/>
            </c:ext>
          </c:extLst>
        </c:ser>
        <c:ser>
          <c:idx val="1"/>
          <c:order val="1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95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rnd">
                <a:solidFill>
                  <a:schemeClr val="accent2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6329-41DE-8FC9-7853481FEC41}"/>
            </c:ext>
          </c:extLst>
        </c:ser>
        <c:ser>
          <c:idx val="2"/>
          <c:order val="2"/>
          <c:tx>
            <c:strRef>
              <c:f>Sheet1!$C$1</c:f>
              <c:strCache>
                <c:ptCount val="1"/>
                <c:pt idx="0">
                  <c:v>آماده بکار</c:v>
                </c:pt>
              </c:strCache>
            </c:strRef>
          </c:tx>
          <c:spPr>
            <a:ln w="9525" cap="rnd">
              <a:solidFill>
                <a:srgbClr val="C0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solidFill>
                <a:srgbClr val="FF0000"/>
              </a:solidFill>
              <a:ln w="9525" cap="rnd">
                <a:solidFill>
                  <a:schemeClr val="accent3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Sheet1!$C$2:$C$25</c:f>
              <c:numCache>
                <c:formatCode>General</c:formatCode>
                <c:ptCount val="24"/>
                <c:pt idx="0">
                  <c:v>263</c:v>
                </c:pt>
                <c:pt idx="1">
                  <c:v>270</c:v>
                </c:pt>
                <c:pt idx="2">
                  <c:v>284</c:v>
                </c:pt>
                <c:pt idx="3">
                  <c:v>305</c:v>
                </c:pt>
                <c:pt idx="4">
                  <c:v>318</c:v>
                </c:pt>
                <c:pt idx="5">
                  <c:v>335</c:v>
                </c:pt>
                <c:pt idx="6">
                  <c:v>357</c:v>
                </c:pt>
                <c:pt idx="7">
                  <c:v>362</c:v>
                </c:pt>
                <c:pt idx="8">
                  <c:v>370</c:v>
                </c:pt>
                <c:pt idx="9">
                  <c:v>395</c:v>
                </c:pt>
                <c:pt idx="10">
                  <c:v>407</c:v>
                </c:pt>
                <c:pt idx="11">
                  <c:v>421</c:v>
                </c:pt>
                <c:pt idx="12">
                  <c:v>434</c:v>
                </c:pt>
                <c:pt idx="13">
                  <c:v>446</c:v>
                </c:pt>
                <c:pt idx="14">
                  <c:v>480</c:v>
                </c:pt>
                <c:pt idx="15">
                  <c:v>518</c:v>
                </c:pt>
                <c:pt idx="16">
                  <c:v>550</c:v>
                </c:pt>
                <c:pt idx="17">
                  <c:v>569</c:v>
                </c:pt>
                <c:pt idx="18">
                  <c:v>566</c:v>
                </c:pt>
                <c:pt idx="19">
                  <c:v>573</c:v>
                </c:pt>
                <c:pt idx="20">
                  <c:v>543</c:v>
                </c:pt>
                <c:pt idx="21">
                  <c:v>523</c:v>
                </c:pt>
                <c:pt idx="22">
                  <c:v>526</c:v>
                </c:pt>
                <c:pt idx="23">
                  <c:v>523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6329-41DE-8FC9-7853481FEC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0443856"/>
        <c:axId val="140444400"/>
      </c:scatterChart>
      <c:valAx>
        <c:axId val="140443856"/>
        <c:scaling>
          <c:orientation val="minMax"/>
          <c:max val="1402"/>
          <c:min val="1379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444400"/>
        <c:crosses val="autoZero"/>
        <c:crossBetween val="midCat"/>
        <c:majorUnit val="1"/>
      </c:valAx>
      <c:valAx>
        <c:axId val="140444400"/>
        <c:scaling>
          <c:orientation val="minMax"/>
          <c:max val="1050"/>
          <c:min val="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44385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7.1967592592592541E-2"/>
          <c:y val="8.8366387440639696E-2"/>
          <c:w val="0.17571759259259259"/>
          <c:h val="0.2031337861135851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 rtl="1"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Sheet1!$A$2:$A$25</c:f>
              <c:numCache>
                <c:formatCode>General</c:formatCode>
                <c:ptCount val="24"/>
                <c:pt idx="0">
                  <c:v>1379</c:v>
                </c:pt>
                <c:pt idx="1">
                  <c:v>1380</c:v>
                </c:pt>
                <c:pt idx="2">
                  <c:v>1381</c:v>
                </c:pt>
                <c:pt idx="3">
                  <c:v>1382</c:v>
                </c:pt>
                <c:pt idx="4">
                  <c:v>1383</c:v>
                </c:pt>
                <c:pt idx="5">
                  <c:v>1384</c:v>
                </c:pt>
                <c:pt idx="6">
                  <c:v>1385</c:v>
                </c:pt>
                <c:pt idx="7">
                  <c:v>1386</c:v>
                </c:pt>
                <c:pt idx="8">
                  <c:v>1387</c:v>
                </c:pt>
                <c:pt idx="9">
                  <c:v>1388</c:v>
                </c:pt>
                <c:pt idx="10">
                  <c:v>1389</c:v>
                </c:pt>
                <c:pt idx="11">
                  <c:v>1390</c:v>
                </c:pt>
                <c:pt idx="12">
                  <c:v>1391</c:v>
                </c:pt>
                <c:pt idx="13">
                  <c:v>1392</c:v>
                </c:pt>
                <c:pt idx="14">
                  <c:v>1393</c:v>
                </c:pt>
                <c:pt idx="15">
                  <c:v>1394</c:v>
                </c:pt>
                <c:pt idx="16">
                  <c:v>1395</c:v>
                </c:pt>
                <c:pt idx="17">
                  <c:v>1396</c:v>
                </c:pt>
                <c:pt idx="18">
                  <c:v>1397</c:v>
                </c:pt>
                <c:pt idx="19">
                  <c:v>1398</c:v>
                </c:pt>
                <c:pt idx="20">
                  <c:v>1399</c:v>
                </c:pt>
                <c:pt idx="21">
                  <c:v>1400</c:v>
                </c:pt>
                <c:pt idx="22">
                  <c:v>1401</c:v>
                </c:pt>
                <c:pt idx="23">
                  <c:v>1402</c:v>
                </c:pt>
              </c:numCache>
            </c:numRef>
          </c:xVal>
          <c:yVal>
            <c:numRef>
              <c:f>Sheet1!$D$2:$D$25</c:f>
              <c:numCache>
                <c:formatCode>General</c:formatCode>
                <c:ptCount val="24"/>
                <c:pt idx="0">
                  <c:v>0.4573913043478261</c:v>
                </c:pt>
                <c:pt idx="1">
                  <c:v>0.47787610619469029</c:v>
                </c:pt>
                <c:pt idx="2">
                  <c:v>0.50354609929078009</c:v>
                </c:pt>
                <c:pt idx="3">
                  <c:v>0.53982300884955747</c:v>
                </c:pt>
                <c:pt idx="4">
                  <c:v>0.55017301038062283</c:v>
                </c:pt>
                <c:pt idx="5">
                  <c:v>0.55280528052805278</c:v>
                </c:pt>
                <c:pt idx="6">
                  <c:v>0.56132075471698117</c:v>
                </c:pt>
                <c:pt idx="7">
                  <c:v>0.57369255150554677</c:v>
                </c:pt>
                <c:pt idx="8">
                  <c:v>0.5727554179566563</c:v>
                </c:pt>
                <c:pt idx="9">
                  <c:v>0.58955223880597019</c:v>
                </c:pt>
                <c:pt idx="10">
                  <c:v>0.578125</c:v>
                </c:pt>
                <c:pt idx="11">
                  <c:v>0.56133333333333335</c:v>
                </c:pt>
                <c:pt idx="12">
                  <c:v>0.55784061696658094</c:v>
                </c:pt>
                <c:pt idx="13">
                  <c:v>0.5432399512789281</c:v>
                </c:pt>
                <c:pt idx="14">
                  <c:v>0.55235903337169157</c:v>
                </c:pt>
                <c:pt idx="15">
                  <c:v>0.57491675915649276</c:v>
                </c:pt>
                <c:pt idx="16">
                  <c:v>0.60109289617486339</c:v>
                </c:pt>
                <c:pt idx="17">
                  <c:v>0.62050163576881134</c:v>
                </c:pt>
                <c:pt idx="18">
                  <c:v>0.60991379310344829</c:v>
                </c:pt>
                <c:pt idx="19">
                  <c:v>0.60062893081761004</c:v>
                </c:pt>
                <c:pt idx="20">
                  <c:v>0.57157894736842108</c:v>
                </c:pt>
                <c:pt idx="21">
                  <c:v>0.54592901878914402</c:v>
                </c:pt>
                <c:pt idx="22">
                  <c:v>0.53238866396761131</c:v>
                </c:pt>
                <c:pt idx="23">
                  <c:v>0.51730959446092972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7C99-443B-A252-377B9F7C8B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60500143"/>
        <c:axId val="1960488495"/>
      </c:scatterChart>
      <c:valAx>
        <c:axId val="1960500143"/>
        <c:scaling>
          <c:orientation val="minMax"/>
          <c:max val="1402"/>
          <c:min val="1379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0488495"/>
        <c:crosses val="autoZero"/>
        <c:crossBetween val="midCat"/>
        <c:majorUnit val="1"/>
      </c:valAx>
      <c:valAx>
        <c:axId val="1960488495"/>
        <c:scaling>
          <c:orientation val="minMax"/>
          <c:min val="0.3000000000000000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050014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cs:styleClr val="auto"/>
    </cs:fontRef>
    <cs:spPr/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915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cs:styleClr val="auto"/>
    </cs:fontRef>
    <cs:spPr/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915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0.0496</cdr:x>
      <cdr:y>0.79611</cdr:y>
    </cdr:from>
    <cdr:to>
      <cdr:x>0.06647</cdr:x>
      <cdr:y>0.85143</cdr:y>
    </cdr:to>
    <cdr:cxnSp macro="">
      <cdr:nvCxnSpPr>
        <cdr:cNvPr id="3" name="Straight Connector 2"/>
        <cdr:cNvCxnSpPr/>
      </cdr:nvCxnSpPr>
      <cdr:spPr>
        <a:xfrm xmlns:a="http://schemas.openxmlformats.org/drawingml/2006/main" flipV="1">
          <a:off x="544286" y="3603171"/>
          <a:ext cx="185058" cy="250372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0.69147</cdr:x>
      <cdr:y>0.03608</cdr:y>
    </cdr:from>
    <cdr:to>
      <cdr:x>0.78175</cdr:x>
      <cdr:y>0.11785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587344" y="163286"/>
          <a:ext cx="990599" cy="3701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a-IR" sz="1800" dirty="0"/>
            <a:t> </a:t>
          </a:r>
          <a:r>
            <a:rPr lang="fa-IR" sz="1800" dirty="0" smtClean="0"/>
            <a:t>62 درصد</a:t>
          </a:r>
          <a:endParaRPr lang="en-US" sz="1800" dirty="0"/>
        </a:p>
      </cdr:txBody>
    </cdr:sp>
  </cdr:relSizeAnchor>
  <cdr:relSizeAnchor xmlns:cdr="http://schemas.openxmlformats.org/drawingml/2006/chartDrawing">
    <cdr:from>
      <cdr:x>0.90972</cdr:x>
      <cdr:y>0.38375</cdr:y>
    </cdr:from>
    <cdr:to>
      <cdr:x>1</cdr:x>
      <cdr:y>0.46553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9982201" y="1736838"/>
          <a:ext cx="990599" cy="3701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a-IR" sz="1800" dirty="0"/>
            <a:t> </a:t>
          </a:r>
          <a:r>
            <a:rPr lang="fa-IR" sz="1800" dirty="0" smtClean="0"/>
            <a:t>52 </a:t>
          </a:r>
          <a:r>
            <a:rPr lang="fa-IR" sz="1800" dirty="0" smtClean="0"/>
            <a:t>درصد</a:t>
          </a:r>
          <a:endParaRPr lang="en-US" sz="18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0.06151</cdr:x>
      <cdr:y>0.6494</cdr:y>
    </cdr:from>
    <cdr:to>
      <cdr:x>0.16468</cdr:x>
      <cdr:y>0.72636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74913" y="2939143"/>
          <a:ext cx="1132116" cy="3483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a-IR" sz="1400" dirty="0" smtClean="0"/>
            <a:t>14017 دستگاه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0.04828</cdr:x>
      <cdr:y>0.42303</cdr:y>
    </cdr:from>
    <cdr:to>
      <cdr:x>0.15146</cdr:x>
      <cdr:y>0.5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29770" y="1914638"/>
          <a:ext cx="1132116" cy="3483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a-IR" sz="1400" dirty="0" smtClean="0"/>
            <a:t>16226 </a:t>
          </a:r>
          <a:r>
            <a:rPr lang="fa-IR" sz="1400" dirty="0" smtClean="0"/>
            <a:t>دستگاه</a:t>
          </a:r>
          <a:endParaRPr lang="en-US" sz="14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0.05456</cdr:x>
      <cdr:y>0.51471</cdr:y>
    </cdr:from>
    <cdr:to>
      <cdr:x>0.1131</cdr:x>
      <cdr:y>0.59889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98713" y="2329543"/>
          <a:ext cx="642257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a-IR" sz="1100" dirty="0" smtClean="0"/>
            <a:t>86 درصد</a:t>
          </a:r>
          <a:endParaRPr lang="en-US" sz="11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0.62329</cdr:x>
      <cdr:y>0.19405</cdr:y>
    </cdr:from>
    <cdr:to>
      <cdr:x>0.74682</cdr:x>
      <cdr:y>0.28176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7599111" y="1190051"/>
          <a:ext cx="1506078" cy="537889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a-IR" dirty="0" smtClean="0">
              <a:cs typeface="B Titr" panose="00000700000000000000" pitchFamily="2" charset="-78"/>
            </a:rPr>
            <a:t>مجموعاً 453 دستگاه</a:t>
          </a:r>
        </a:p>
        <a:p xmlns:a="http://schemas.openxmlformats.org/drawingml/2006/main">
          <a:pPr algn="ctr"/>
          <a:r>
            <a:rPr lang="fa-IR" dirty="0" smtClean="0">
              <a:cs typeface="B Titr" panose="00000700000000000000" pitchFamily="2" charset="-78"/>
            </a:rPr>
            <a:t>متوسط سالانه 32 دستگاه</a:t>
          </a:r>
          <a:endParaRPr lang="en-US" dirty="0">
            <a:cs typeface="B Titr" panose="00000700000000000000" pitchFamily="2" charset="-78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FDBC3-70F3-4351-A28B-C778DE824305}" type="datetimeFigureOut">
              <a:rPr lang="en-US" smtClean="0"/>
              <a:t>1/12/2025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B6512A-E0E4-46AD-AE26-3BDCD1A4A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277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A877E3A-B120-42D8-B195-12D451F743CF}" type="datetimeFigureOut">
              <a:rPr lang="en-US" smtClean="0"/>
              <a:t>1/12/2025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16DF43C-1F44-4259-9DD5-0AFC93705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91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FBD7E-3AFC-4611-8212-0E61133DC7F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458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 userDrawn="1"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8E8F-C9F5-44C5-88BF-1CBEAB0BA314}" type="datetime1">
              <a:rPr lang="en-US" smtClean="0"/>
              <a:t>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5B74-2C04-46BC-8CCB-2BB1E51C067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851" y="64613"/>
            <a:ext cx="975997" cy="98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707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4CFD7-CA31-470B-88DB-9AC6533BB6F0}" type="datetime1">
              <a:rPr lang="en-US" smtClean="0"/>
              <a:t>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5B74-2C04-46BC-8CCB-2BB1E51C0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69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2747D-51AE-4753-9AC0-5829CBCCD9B4}" type="datetime1">
              <a:rPr lang="en-US" smtClean="0"/>
              <a:t>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5B74-2C04-46BC-8CCB-2BB1E51C0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918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73FA-E262-43AF-AA59-E733C88E15EF}" type="datetime1">
              <a:rPr lang="en-US" smtClean="0"/>
              <a:t>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5B74-2C04-46BC-8CCB-2BB1E51C0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449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588" y="1436921"/>
            <a:ext cx="5690680" cy="1517356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    </a:t>
            </a:r>
            <a:endParaRPr lang="ru-RU" dirty="0"/>
          </a:p>
        </p:txBody>
      </p:sp>
      <p:sp>
        <p:nvSpPr>
          <p:cNvPr id="23" name="Text Placeholder 26">
            <a:extLst>
              <a:ext uri="{FF2B5EF4-FFF2-40B4-BE49-F238E27FC236}">
                <a16:creationId xmlns:a16="http://schemas.microsoft.com/office/drawing/2014/main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6259" y="5096662"/>
            <a:ext cx="4367531" cy="949829"/>
          </a:xfrm>
        </p:spPr>
        <p:txBody>
          <a:bodyPr>
            <a:noAutofit/>
          </a:bodyPr>
          <a:lstStyle>
            <a:lvl1pPr marL="0" indent="0" algn="l">
              <a:buNone/>
              <a:defRPr sz="28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Month</a:t>
            </a:r>
            <a:br>
              <a:rPr lang="en-US" dirty="0"/>
            </a:br>
            <a:r>
              <a:rPr lang="en-US" dirty="0"/>
              <a:t>20XX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7A7AFAC-3F6D-48D1-A100-148792529BC6}"/>
              </a:ext>
            </a:extLst>
          </p:cNvPr>
          <p:cNvSpPr/>
          <p:nvPr/>
        </p:nvSpPr>
        <p:spPr>
          <a:xfrm>
            <a:off x="8069104" y="5422164"/>
            <a:ext cx="736673" cy="736673"/>
          </a:xfrm>
          <a:custGeom>
            <a:avLst/>
            <a:gdLst>
              <a:gd name="connsiteX0" fmla="*/ 372146 w 736672"/>
              <a:gd name="connsiteY0" fmla="*/ 731592 h 736672"/>
              <a:gd name="connsiteX1" fmla="*/ 731592 w 736672"/>
              <a:gd name="connsiteY1" fmla="*/ 372147 h 736672"/>
              <a:gd name="connsiteX2" fmla="*/ 372146 w 736672"/>
              <a:gd name="connsiteY2" fmla="*/ 12701 h 736672"/>
              <a:gd name="connsiteX3" fmla="*/ 12701 w 736672"/>
              <a:gd name="connsiteY3" fmla="*/ 372147 h 736672"/>
              <a:gd name="connsiteX4" fmla="*/ 372146 w 736672"/>
              <a:gd name="connsiteY4" fmla="*/ 731592 h 73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72" h="736672">
                <a:moveTo>
                  <a:pt x="372146" y="731592"/>
                </a:moveTo>
                <a:cubicBezTo>
                  <a:pt x="570286" y="731592"/>
                  <a:pt x="731592" y="570286"/>
                  <a:pt x="731592" y="372147"/>
                </a:cubicBezTo>
                <a:cubicBezTo>
                  <a:pt x="731592" y="174007"/>
                  <a:pt x="570286" y="12701"/>
                  <a:pt x="372146" y="12701"/>
                </a:cubicBezTo>
                <a:cubicBezTo>
                  <a:pt x="174007" y="12701"/>
                  <a:pt x="12701" y="174007"/>
                  <a:pt x="12701" y="372147"/>
                </a:cubicBezTo>
                <a:cubicBezTo>
                  <a:pt x="12701" y="570286"/>
                  <a:pt x="174007" y="731592"/>
                  <a:pt x="372146" y="731592"/>
                </a:cubicBezTo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1A4F88F-4E35-4BB3-AD24-CAC580C12F96}"/>
              </a:ext>
            </a:extLst>
          </p:cNvPr>
          <p:cNvSpPr/>
          <p:nvPr/>
        </p:nvSpPr>
        <p:spPr>
          <a:xfrm>
            <a:off x="9029960" y="3463631"/>
            <a:ext cx="3175313" cy="2946690"/>
          </a:xfrm>
          <a:custGeom>
            <a:avLst/>
            <a:gdLst>
              <a:gd name="connsiteX0" fmla="*/ 3162808 w 3175312"/>
              <a:gd name="connsiteY0" fmla="*/ 12701 h 2946690"/>
              <a:gd name="connsiteX1" fmla="*/ 487925 w 3175312"/>
              <a:gd name="connsiteY1" fmla="*/ 1331091 h 2946690"/>
              <a:gd name="connsiteX2" fmla="*/ 113238 w 3175312"/>
              <a:gd name="connsiteY2" fmla="*/ 2433559 h 2946690"/>
              <a:gd name="connsiteX3" fmla="*/ 127209 w 3175312"/>
              <a:gd name="connsiteY3" fmla="*/ 2461502 h 2946690"/>
              <a:gd name="connsiteX4" fmla="*/ 1229677 w 3175312"/>
              <a:gd name="connsiteY4" fmla="*/ 2836189 h 2946690"/>
              <a:gd name="connsiteX5" fmla="*/ 3162808 w 3175312"/>
              <a:gd name="connsiteY5" fmla="*/ 1882325 h 2946690"/>
              <a:gd name="connsiteX6" fmla="*/ 3162808 w 3175312"/>
              <a:gd name="connsiteY6" fmla="*/ 12701 h 29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312" h="2946690">
                <a:moveTo>
                  <a:pt x="3162808" y="12701"/>
                </a:moveTo>
                <a:lnTo>
                  <a:pt x="487925" y="1331091"/>
                </a:lnTo>
                <a:cubicBezTo>
                  <a:pt x="487925" y="1331091"/>
                  <a:pt x="-250018" y="1695617"/>
                  <a:pt x="113238" y="2433559"/>
                </a:cubicBezTo>
                <a:lnTo>
                  <a:pt x="127209" y="2461502"/>
                </a:lnTo>
                <a:cubicBezTo>
                  <a:pt x="127209" y="2461502"/>
                  <a:pt x="491735" y="3199445"/>
                  <a:pt x="1229677" y="2836189"/>
                </a:cubicBezTo>
                <a:lnTo>
                  <a:pt x="3162808" y="1882325"/>
                </a:lnTo>
                <a:lnTo>
                  <a:pt x="3162808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92CE00E-F2AB-4099-8BB8-F109C4F2EFDB}"/>
              </a:ext>
            </a:extLst>
          </p:cNvPr>
          <p:cNvSpPr/>
          <p:nvPr/>
        </p:nvSpPr>
        <p:spPr>
          <a:xfrm>
            <a:off x="11043829" y="4566099"/>
            <a:ext cx="1155814" cy="863685"/>
          </a:xfrm>
          <a:custGeom>
            <a:avLst/>
            <a:gdLst>
              <a:gd name="connsiteX0" fmla="*/ 1148938 w 1155813"/>
              <a:gd name="connsiteY0" fmla="*/ 12701 h 863685"/>
              <a:gd name="connsiteX1" fmla="*/ 173482 w 1155813"/>
              <a:gd name="connsiteY1" fmla="*/ 494079 h 863685"/>
              <a:gd name="connsiteX2" fmla="*/ 28688 w 1155813"/>
              <a:gd name="connsiteY2" fmla="*/ 759535 h 863685"/>
              <a:gd name="connsiteX3" fmla="*/ 31228 w 1155813"/>
              <a:gd name="connsiteY3" fmla="*/ 765885 h 863685"/>
              <a:gd name="connsiteX4" fmla="*/ 329707 w 1155813"/>
              <a:gd name="connsiteY4" fmla="*/ 812880 h 863685"/>
              <a:gd name="connsiteX5" fmla="*/ 1147668 w 1155813"/>
              <a:gd name="connsiteY5" fmla="*/ 408980 h 863685"/>
              <a:gd name="connsiteX6" fmla="*/ 1147668 w 1155813"/>
              <a:gd name="connsiteY6" fmla="*/ 12701 h 8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5813" h="863685">
                <a:moveTo>
                  <a:pt x="1148938" y="12701"/>
                </a:moveTo>
                <a:lnTo>
                  <a:pt x="173482" y="494079"/>
                </a:lnTo>
                <a:cubicBezTo>
                  <a:pt x="173482" y="494079"/>
                  <a:pt x="-47520" y="603309"/>
                  <a:pt x="28688" y="759535"/>
                </a:cubicBezTo>
                <a:lnTo>
                  <a:pt x="31228" y="765885"/>
                </a:lnTo>
                <a:cubicBezTo>
                  <a:pt x="31228" y="765885"/>
                  <a:pt x="108705" y="922111"/>
                  <a:pt x="329707" y="812880"/>
                </a:cubicBezTo>
                <a:lnTo>
                  <a:pt x="1147668" y="408980"/>
                </a:lnTo>
                <a:lnTo>
                  <a:pt x="1147668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0920EEC-7CE3-4708-93D2-53699D17E5E3}"/>
              </a:ext>
            </a:extLst>
          </p:cNvPr>
          <p:cNvSpPr/>
          <p:nvPr/>
        </p:nvSpPr>
        <p:spPr>
          <a:xfrm>
            <a:off x="10743661" y="-1689"/>
            <a:ext cx="1447943" cy="1003399"/>
          </a:xfrm>
          <a:custGeom>
            <a:avLst/>
            <a:gdLst>
              <a:gd name="connsiteX0" fmla="*/ 1446147 w 1447942"/>
              <a:gd name="connsiteY0" fmla="*/ 12701 h 1003398"/>
              <a:gd name="connsiteX1" fmla="*/ 173482 w 1447942"/>
              <a:gd name="connsiteY1" fmla="*/ 640143 h 1003398"/>
              <a:gd name="connsiteX2" fmla="*/ 28688 w 1447942"/>
              <a:gd name="connsiteY2" fmla="*/ 905599 h 1003398"/>
              <a:gd name="connsiteX3" fmla="*/ 31227 w 1447942"/>
              <a:gd name="connsiteY3" fmla="*/ 911950 h 1003398"/>
              <a:gd name="connsiteX4" fmla="*/ 329707 w 1447942"/>
              <a:gd name="connsiteY4" fmla="*/ 958944 h 1003398"/>
              <a:gd name="connsiteX5" fmla="*/ 1446147 w 1447942"/>
              <a:gd name="connsiteY5" fmla="*/ 408980 h 1003398"/>
              <a:gd name="connsiteX6" fmla="*/ 1446147 w 1447942"/>
              <a:gd name="connsiteY6" fmla="*/ 12701 h 1003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7942" h="1003398">
                <a:moveTo>
                  <a:pt x="1446147" y="12701"/>
                </a:moveTo>
                <a:lnTo>
                  <a:pt x="173482" y="640143"/>
                </a:lnTo>
                <a:cubicBezTo>
                  <a:pt x="173482" y="640143"/>
                  <a:pt x="-47520" y="749374"/>
                  <a:pt x="28688" y="905599"/>
                </a:cubicBezTo>
                <a:lnTo>
                  <a:pt x="31227" y="911950"/>
                </a:lnTo>
                <a:cubicBezTo>
                  <a:pt x="31227" y="911950"/>
                  <a:pt x="108705" y="1068175"/>
                  <a:pt x="329707" y="958944"/>
                </a:cubicBezTo>
                <a:lnTo>
                  <a:pt x="1446147" y="408980"/>
                </a:lnTo>
                <a:lnTo>
                  <a:pt x="1446147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DF8B751-9294-46D5-B390-5D322195540F}"/>
              </a:ext>
            </a:extLst>
          </p:cNvPr>
          <p:cNvSpPr/>
          <p:nvPr/>
        </p:nvSpPr>
        <p:spPr>
          <a:xfrm>
            <a:off x="6536780" y="-12701"/>
            <a:ext cx="4978890" cy="2133810"/>
          </a:xfrm>
          <a:custGeom>
            <a:avLst/>
            <a:gdLst>
              <a:gd name="connsiteX0" fmla="*/ 2515401 w 4978890"/>
              <a:gd name="connsiteY0" fmla="*/ 12701 h 2133810"/>
              <a:gd name="connsiteX1" fmla="*/ 371430 w 4978890"/>
              <a:gd name="connsiteY1" fmla="*/ 1069445 h 2133810"/>
              <a:gd name="connsiteX2" fmla="*/ 72951 w 4978890"/>
              <a:gd name="connsiteY2" fmla="*/ 1811198 h 2133810"/>
              <a:gd name="connsiteX3" fmla="*/ 81841 w 4978890"/>
              <a:gd name="connsiteY3" fmla="*/ 1828980 h 2133810"/>
              <a:gd name="connsiteX4" fmla="*/ 851538 w 4978890"/>
              <a:gd name="connsiteY4" fmla="*/ 2043631 h 2133810"/>
              <a:gd name="connsiteX5" fmla="*/ 4968013 w 4978890"/>
              <a:gd name="connsiteY5" fmla="*/ 12701 h 2133810"/>
              <a:gd name="connsiteX6" fmla="*/ 2515401 w 4978890"/>
              <a:gd name="connsiteY6" fmla="*/ 12701 h 2133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8890" h="2133810">
                <a:moveTo>
                  <a:pt x="2515401" y="12701"/>
                </a:moveTo>
                <a:lnTo>
                  <a:pt x="371430" y="1069445"/>
                </a:lnTo>
                <a:cubicBezTo>
                  <a:pt x="371430" y="1069445"/>
                  <a:pt x="-163293" y="1333631"/>
                  <a:pt x="72951" y="1811198"/>
                </a:cubicBezTo>
                <a:lnTo>
                  <a:pt x="81841" y="1828980"/>
                </a:lnTo>
                <a:cubicBezTo>
                  <a:pt x="81841" y="1828980"/>
                  <a:pt x="316814" y="2306547"/>
                  <a:pt x="851538" y="2043631"/>
                </a:cubicBezTo>
                <a:lnTo>
                  <a:pt x="4968013" y="12701"/>
                </a:lnTo>
                <a:lnTo>
                  <a:pt x="251540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0F651C6-BE74-4133-ABA8-316072D4F5B5}"/>
              </a:ext>
            </a:extLst>
          </p:cNvPr>
          <p:cNvSpPr/>
          <p:nvPr/>
        </p:nvSpPr>
        <p:spPr>
          <a:xfrm>
            <a:off x="6518963" y="-12701"/>
            <a:ext cx="5029695" cy="2146511"/>
          </a:xfrm>
          <a:custGeom>
            <a:avLst/>
            <a:gdLst>
              <a:gd name="connsiteX0" fmla="*/ 4942646 w 5029695"/>
              <a:gd name="connsiteY0" fmla="*/ 12701 h 2146511"/>
              <a:gd name="connsiteX1" fmla="*/ 860464 w 5029695"/>
              <a:gd name="connsiteY1" fmla="*/ 2025849 h 2146511"/>
              <a:gd name="connsiteX2" fmla="*/ 295258 w 5029695"/>
              <a:gd name="connsiteY2" fmla="*/ 2019499 h 2146511"/>
              <a:gd name="connsiteX3" fmla="*/ 116171 w 5029695"/>
              <a:gd name="connsiteY3" fmla="*/ 1820089 h 2146511"/>
              <a:gd name="connsiteX4" fmla="*/ 107280 w 5029695"/>
              <a:gd name="connsiteY4" fmla="*/ 1802307 h 2146511"/>
              <a:gd name="connsiteX5" fmla="*/ 165705 w 5029695"/>
              <a:gd name="connsiteY5" fmla="*/ 1273935 h 2146511"/>
              <a:gd name="connsiteX6" fmla="*/ 398138 w 5029695"/>
              <a:gd name="connsiteY6" fmla="*/ 1085957 h 2146511"/>
              <a:gd name="connsiteX7" fmla="*/ 2576402 w 5029695"/>
              <a:gd name="connsiteY7" fmla="*/ 12701 h 2146511"/>
              <a:gd name="connsiteX8" fmla="*/ 2490034 w 5029695"/>
              <a:gd name="connsiteY8" fmla="*/ 12701 h 2146511"/>
              <a:gd name="connsiteX9" fmla="*/ 381626 w 5029695"/>
              <a:gd name="connsiteY9" fmla="*/ 1052934 h 2146511"/>
              <a:gd name="connsiteX10" fmla="*/ 137762 w 5029695"/>
              <a:gd name="connsiteY10" fmla="*/ 1249803 h 2146511"/>
              <a:gd name="connsiteX11" fmla="*/ 74256 w 5029695"/>
              <a:gd name="connsiteY11" fmla="*/ 1820089 h 2146511"/>
              <a:gd name="connsiteX12" fmla="*/ 83147 w 5029695"/>
              <a:gd name="connsiteY12" fmla="*/ 1837871 h 2146511"/>
              <a:gd name="connsiteX13" fmla="*/ 273666 w 5029695"/>
              <a:gd name="connsiteY13" fmla="*/ 2051252 h 2146511"/>
              <a:gd name="connsiteX14" fmla="*/ 564525 w 5029695"/>
              <a:gd name="connsiteY14" fmla="*/ 2141431 h 2146511"/>
              <a:gd name="connsiteX15" fmla="*/ 878246 w 5029695"/>
              <a:gd name="connsiteY15" fmla="*/ 2060143 h 2146511"/>
              <a:gd name="connsiteX16" fmla="*/ 5029014 w 5029695"/>
              <a:gd name="connsiteY16" fmla="*/ 12701 h 2146511"/>
              <a:gd name="connsiteX17" fmla="*/ 4942646 w 5029695"/>
              <a:gd name="connsiteY17" fmla="*/ 12701 h 214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29695" h="2146511">
                <a:moveTo>
                  <a:pt x="4942646" y="12701"/>
                </a:moveTo>
                <a:lnTo>
                  <a:pt x="860464" y="2025849"/>
                </a:lnTo>
                <a:cubicBezTo>
                  <a:pt x="645812" y="2131270"/>
                  <a:pt x="456564" y="2130000"/>
                  <a:pt x="295258" y="2019499"/>
                </a:cubicBezTo>
                <a:cubicBezTo>
                  <a:pt x="174596" y="1936941"/>
                  <a:pt x="116171" y="1821359"/>
                  <a:pt x="116171" y="1820089"/>
                </a:cubicBezTo>
                <a:lnTo>
                  <a:pt x="107280" y="1802307"/>
                </a:lnTo>
                <a:cubicBezTo>
                  <a:pt x="13290" y="1611789"/>
                  <a:pt x="32342" y="1433971"/>
                  <a:pt x="165705" y="1273935"/>
                </a:cubicBezTo>
                <a:cubicBezTo>
                  <a:pt x="266045" y="1153274"/>
                  <a:pt x="395598" y="1087227"/>
                  <a:pt x="398138" y="1085957"/>
                </a:cubicBezTo>
                <a:lnTo>
                  <a:pt x="2576402" y="12701"/>
                </a:lnTo>
                <a:lnTo>
                  <a:pt x="2490034" y="12701"/>
                </a:lnTo>
                <a:lnTo>
                  <a:pt x="381626" y="1052934"/>
                </a:lnTo>
                <a:cubicBezTo>
                  <a:pt x="376546" y="1055474"/>
                  <a:pt x="243183" y="1121520"/>
                  <a:pt x="137762" y="1249803"/>
                </a:cubicBezTo>
                <a:cubicBezTo>
                  <a:pt x="38693" y="1369195"/>
                  <a:pt x="-51486" y="1564794"/>
                  <a:pt x="74256" y="1820089"/>
                </a:cubicBezTo>
                <a:lnTo>
                  <a:pt x="83147" y="1837871"/>
                </a:lnTo>
                <a:cubicBezTo>
                  <a:pt x="85687" y="1842952"/>
                  <a:pt x="145383" y="1962343"/>
                  <a:pt x="273666" y="2051252"/>
                </a:cubicBezTo>
                <a:cubicBezTo>
                  <a:pt x="342253" y="2098247"/>
                  <a:pt x="440053" y="2141431"/>
                  <a:pt x="564525" y="2141431"/>
                </a:cubicBezTo>
                <a:cubicBezTo>
                  <a:pt x="654703" y="2141431"/>
                  <a:pt x="758854" y="2119839"/>
                  <a:pt x="878246" y="2060143"/>
                </a:cubicBezTo>
                <a:lnTo>
                  <a:pt x="5029014" y="12701"/>
                </a:lnTo>
                <a:lnTo>
                  <a:pt x="4942646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2A3D73F7-77EC-4576-B541-20C032F462DC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86259" y="3425363"/>
            <a:ext cx="3629300" cy="949829"/>
          </a:xfrm>
        </p:spPr>
        <p:txBody>
          <a:bodyPr>
            <a:normAutofit/>
          </a:bodyPr>
          <a:lstStyle>
            <a:lvl1pPr marL="0" indent="0">
              <a:buNone/>
              <a:defRPr sz="2800" b="1" i="0"/>
            </a:lvl1pPr>
          </a:lstStyle>
          <a:p>
            <a:pPr lvl="0"/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Tagline</a:t>
            </a:r>
          </a:p>
        </p:txBody>
      </p:sp>
      <p:sp>
        <p:nvSpPr>
          <p:cNvPr id="40" name="Graphic 37">
            <a:extLst>
              <a:ext uri="{FF2B5EF4-FFF2-40B4-BE49-F238E27FC236}">
                <a16:creationId xmlns:a16="http://schemas.microsoft.com/office/drawing/2014/main" id="{9F75ED2D-7077-4753-B623-4B9A718EB224}"/>
              </a:ext>
            </a:extLst>
          </p:cNvPr>
          <p:cNvSpPr/>
          <p:nvPr userDrawn="1"/>
        </p:nvSpPr>
        <p:spPr>
          <a:xfrm>
            <a:off x="895717" y="3124629"/>
            <a:ext cx="2158296" cy="151200"/>
          </a:xfrm>
          <a:custGeom>
            <a:avLst/>
            <a:gdLst>
              <a:gd name="connsiteX0" fmla="*/ 2087180 w 2158295"/>
              <a:gd name="connsiteY0" fmla="*/ 153601 h 165045"/>
              <a:gd name="connsiteX1" fmla="*/ 82504 w 2158295"/>
              <a:gd name="connsiteY1" fmla="*/ 153601 h 165045"/>
              <a:gd name="connsiteX2" fmla="*/ 12677 w 2158295"/>
              <a:gd name="connsiteY2" fmla="*/ 83774 h 165045"/>
              <a:gd name="connsiteX3" fmla="*/ 12677 w 2158295"/>
              <a:gd name="connsiteY3" fmla="*/ 83774 h 165045"/>
              <a:gd name="connsiteX4" fmla="*/ 82504 w 2158295"/>
              <a:gd name="connsiteY4" fmla="*/ 12677 h 165045"/>
              <a:gd name="connsiteX5" fmla="*/ 2087180 w 2158295"/>
              <a:gd name="connsiteY5" fmla="*/ 12677 h 165045"/>
              <a:gd name="connsiteX6" fmla="*/ 2157008 w 2158295"/>
              <a:gd name="connsiteY6" fmla="*/ 82504 h 165045"/>
              <a:gd name="connsiteX7" fmla="*/ 2157008 w 2158295"/>
              <a:gd name="connsiteY7" fmla="*/ 82504 h 165045"/>
              <a:gd name="connsiteX8" fmla="*/ 2087180 w 2158295"/>
              <a:gd name="connsiteY8" fmla="*/ 153601 h 165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8295" h="165045">
                <a:moveTo>
                  <a:pt x="2087180" y="153601"/>
                </a:moveTo>
                <a:lnTo>
                  <a:pt x="82504" y="153601"/>
                </a:lnTo>
                <a:cubicBezTo>
                  <a:pt x="44417" y="153601"/>
                  <a:pt x="12677" y="121861"/>
                  <a:pt x="12677" y="83774"/>
                </a:cubicBezTo>
                <a:lnTo>
                  <a:pt x="12677" y="83774"/>
                </a:lnTo>
                <a:cubicBezTo>
                  <a:pt x="12677" y="44417"/>
                  <a:pt x="44417" y="12677"/>
                  <a:pt x="82504" y="12677"/>
                </a:cubicBezTo>
                <a:lnTo>
                  <a:pt x="2087180" y="12677"/>
                </a:lnTo>
                <a:cubicBezTo>
                  <a:pt x="2125268" y="12677"/>
                  <a:pt x="2157008" y="44417"/>
                  <a:pt x="2157008" y="82504"/>
                </a:cubicBezTo>
                <a:lnTo>
                  <a:pt x="2157008" y="82504"/>
                </a:lnTo>
                <a:cubicBezTo>
                  <a:pt x="2157008" y="121861"/>
                  <a:pt x="2126538" y="153601"/>
                  <a:pt x="2087180" y="15360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2681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2" name="Graphic 36">
            <a:extLst>
              <a:ext uri="{FF2B5EF4-FFF2-40B4-BE49-F238E27FC236}">
                <a16:creationId xmlns:a16="http://schemas.microsoft.com/office/drawing/2014/main" id="{21FF5BCF-BC53-4C3F-8B7F-7077B35ADCA8}"/>
              </a:ext>
            </a:extLst>
          </p:cNvPr>
          <p:cNvSpPr/>
          <p:nvPr userDrawn="1"/>
        </p:nvSpPr>
        <p:spPr>
          <a:xfrm>
            <a:off x="-7816" y="5057878"/>
            <a:ext cx="715108" cy="949829"/>
          </a:xfrm>
          <a:custGeom>
            <a:avLst/>
            <a:gdLst>
              <a:gd name="connsiteX0" fmla="*/ 217522 w 723600"/>
              <a:gd name="connsiteY0" fmla="*/ 9082 h 1015200"/>
              <a:gd name="connsiteX1" fmla="*/ 9082 w 723600"/>
              <a:gd name="connsiteY1" fmla="*/ 9082 h 1015200"/>
              <a:gd name="connsiteX2" fmla="*/ 9082 w 723600"/>
              <a:gd name="connsiteY2" fmla="*/ 1010242 h 1015200"/>
              <a:gd name="connsiteX3" fmla="*/ 217522 w 723600"/>
              <a:gd name="connsiteY3" fmla="*/ 1010242 h 1015200"/>
              <a:gd name="connsiteX4" fmla="*/ 716482 w 723600"/>
              <a:gd name="connsiteY4" fmla="*/ 518842 h 1015200"/>
              <a:gd name="connsiteX5" fmla="*/ 716482 w 723600"/>
              <a:gd name="connsiteY5" fmla="*/ 500482 h 1015200"/>
              <a:gd name="connsiteX6" fmla="*/ 217522 w 723600"/>
              <a:gd name="connsiteY6" fmla="*/ 9082 h 10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3600" h="1015200">
                <a:moveTo>
                  <a:pt x="217522" y="9082"/>
                </a:moveTo>
                <a:lnTo>
                  <a:pt x="9082" y="9082"/>
                </a:lnTo>
                <a:lnTo>
                  <a:pt x="9082" y="1010242"/>
                </a:lnTo>
                <a:lnTo>
                  <a:pt x="217522" y="1010242"/>
                </a:lnTo>
                <a:cubicBezTo>
                  <a:pt x="217522" y="1010242"/>
                  <a:pt x="716482" y="1010242"/>
                  <a:pt x="716482" y="518842"/>
                </a:cubicBezTo>
                <a:lnTo>
                  <a:pt x="716482" y="500482"/>
                </a:lnTo>
                <a:cubicBezTo>
                  <a:pt x="716482" y="500482"/>
                  <a:pt x="716482" y="9082"/>
                  <a:pt x="217522" y="9082"/>
                </a:cubicBezTo>
                <a:close/>
              </a:path>
            </a:pathLst>
          </a:custGeom>
          <a:solidFill>
            <a:schemeClr val="accent3"/>
          </a:solidFill>
          <a:ln w="1068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C7B70A1-A813-470C-A829-7CC44559C94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614953" y="0"/>
            <a:ext cx="7585924" cy="5949573"/>
          </a:xfrm>
          <a:custGeom>
            <a:avLst/>
            <a:gdLst>
              <a:gd name="connsiteX0" fmla="*/ 6933229 w 7577047"/>
              <a:gd name="connsiteY0" fmla="*/ 0 h 5937736"/>
              <a:gd name="connsiteX1" fmla="*/ 7577047 w 7577047"/>
              <a:gd name="connsiteY1" fmla="*/ 0 h 5937736"/>
              <a:gd name="connsiteX2" fmla="*/ 6304235 w 7577047"/>
              <a:gd name="connsiteY2" fmla="*/ 626666 h 5937736"/>
              <a:gd name="connsiteX3" fmla="*/ 6159164 w 7577047"/>
              <a:gd name="connsiteY3" fmla="*/ 891545 h 5937736"/>
              <a:gd name="connsiteX4" fmla="*/ 6161282 w 7577047"/>
              <a:gd name="connsiteY4" fmla="*/ 898006 h 5937736"/>
              <a:gd name="connsiteX5" fmla="*/ 6459895 w 7577047"/>
              <a:gd name="connsiteY5" fmla="*/ 944306 h 5937736"/>
              <a:gd name="connsiteX6" fmla="*/ 7577047 w 7577047"/>
              <a:gd name="connsiteY6" fmla="*/ 395166 h 5937736"/>
              <a:gd name="connsiteX7" fmla="*/ 7577047 w 7577047"/>
              <a:gd name="connsiteY7" fmla="*/ 3249617 h 5937736"/>
              <a:gd name="connsiteX8" fmla="*/ 2564157 w 7577047"/>
              <a:gd name="connsiteY8" fmla="*/ 5723977 h 5937736"/>
              <a:gd name="connsiteX9" fmla="*/ 233491 w 7577047"/>
              <a:gd name="connsiteY9" fmla="*/ 4932570 h 5937736"/>
              <a:gd name="connsiteX10" fmla="*/ 213372 w 7577047"/>
              <a:gd name="connsiteY10" fmla="*/ 4891653 h 5937736"/>
              <a:gd name="connsiteX11" fmla="*/ 1004379 w 7577047"/>
              <a:gd name="connsiteY11" fmla="*/ 2559423 h 5937736"/>
              <a:gd name="connsiteX12" fmla="*/ 2132121 w 7577047"/>
              <a:gd name="connsiteY12" fmla="*/ 2002747 h 5937736"/>
              <a:gd name="connsiteX13" fmla="*/ 2176595 w 7577047"/>
              <a:gd name="connsiteY13" fmla="*/ 2037202 h 5937736"/>
              <a:gd name="connsiteX14" fmla="*/ 2467796 w 7577047"/>
              <a:gd name="connsiteY14" fmla="*/ 2127649 h 5937736"/>
              <a:gd name="connsiteX15" fmla="*/ 2781234 w 7577047"/>
              <a:gd name="connsiteY15" fmla="*/ 2046893 h 5937736"/>
              <a:gd name="connsiteX0" fmla="*/ 6948025 w 7577047"/>
              <a:gd name="connsiteY0" fmla="*/ 0 h 5949573"/>
              <a:gd name="connsiteX1" fmla="*/ 7577047 w 7577047"/>
              <a:gd name="connsiteY1" fmla="*/ 11837 h 5949573"/>
              <a:gd name="connsiteX2" fmla="*/ 6304235 w 7577047"/>
              <a:gd name="connsiteY2" fmla="*/ 638503 h 5949573"/>
              <a:gd name="connsiteX3" fmla="*/ 6159164 w 7577047"/>
              <a:gd name="connsiteY3" fmla="*/ 903382 h 5949573"/>
              <a:gd name="connsiteX4" fmla="*/ 6161282 w 7577047"/>
              <a:gd name="connsiteY4" fmla="*/ 909843 h 5949573"/>
              <a:gd name="connsiteX5" fmla="*/ 6459895 w 7577047"/>
              <a:gd name="connsiteY5" fmla="*/ 956143 h 5949573"/>
              <a:gd name="connsiteX6" fmla="*/ 7577047 w 7577047"/>
              <a:gd name="connsiteY6" fmla="*/ 407003 h 5949573"/>
              <a:gd name="connsiteX7" fmla="*/ 7577047 w 7577047"/>
              <a:gd name="connsiteY7" fmla="*/ 3261454 h 5949573"/>
              <a:gd name="connsiteX8" fmla="*/ 2564157 w 7577047"/>
              <a:gd name="connsiteY8" fmla="*/ 5735814 h 5949573"/>
              <a:gd name="connsiteX9" fmla="*/ 233491 w 7577047"/>
              <a:gd name="connsiteY9" fmla="*/ 4944407 h 5949573"/>
              <a:gd name="connsiteX10" fmla="*/ 213372 w 7577047"/>
              <a:gd name="connsiteY10" fmla="*/ 4903490 h 5949573"/>
              <a:gd name="connsiteX11" fmla="*/ 1004379 w 7577047"/>
              <a:gd name="connsiteY11" fmla="*/ 2571260 h 5949573"/>
              <a:gd name="connsiteX12" fmla="*/ 2132121 w 7577047"/>
              <a:gd name="connsiteY12" fmla="*/ 2014584 h 5949573"/>
              <a:gd name="connsiteX13" fmla="*/ 2176595 w 7577047"/>
              <a:gd name="connsiteY13" fmla="*/ 2049039 h 5949573"/>
              <a:gd name="connsiteX14" fmla="*/ 2467796 w 7577047"/>
              <a:gd name="connsiteY14" fmla="*/ 2139486 h 5949573"/>
              <a:gd name="connsiteX15" fmla="*/ 2781234 w 7577047"/>
              <a:gd name="connsiteY15" fmla="*/ 2058730 h 5949573"/>
              <a:gd name="connsiteX16" fmla="*/ 6948025 w 7577047"/>
              <a:gd name="connsiteY16" fmla="*/ 0 h 5949573"/>
              <a:gd name="connsiteX0" fmla="*/ 6948025 w 7580006"/>
              <a:gd name="connsiteY0" fmla="*/ 0 h 5949573"/>
              <a:gd name="connsiteX1" fmla="*/ 7580006 w 7580006"/>
              <a:gd name="connsiteY1" fmla="*/ 0 h 5949573"/>
              <a:gd name="connsiteX2" fmla="*/ 6304235 w 7580006"/>
              <a:gd name="connsiteY2" fmla="*/ 638503 h 5949573"/>
              <a:gd name="connsiteX3" fmla="*/ 6159164 w 7580006"/>
              <a:gd name="connsiteY3" fmla="*/ 903382 h 5949573"/>
              <a:gd name="connsiteX4" fmla="*/ 6161282 w 7580006"/>
              <a:gd name="connsiteY4" fmla="*/ 909843 h 5949573"/>
              <a:gd name="connsiteX5" fmla="*/ 6459895 w 7580006"/>
              <a:gd name="connsiteY5" fmla="*/ 956143 h 5949573"/>
              <a:gd name="connsiteX6" fmla="*/ 7577047 w 7580006"/>
              <a:gd name="connsiteY6" fmla="*/ 407003 h 5949573"/>
              <a:gd name="connsiteX7" fmla="*/ 7577047 w 7580006"/>
              <a:gd name="connsiteY7" fmla="*/ 3261454 h 5949573"/>
              <a:gd name="connsiteX8" fmla="*/ 2564157 w 7580006"/>
              <a:gd name="connsiteY8" fmla="*/ 5735814 h 5949573"/>
              <a:gd name="connsiteX9" fmla="*/ 233491 w 7580006"/>
              <a:gd name="connsiteY9" fmla="*/ 4944407 h 5949573"/>
              <a:gd name="connsiteX10" fmla="*/ 213372 w 7580006"/>
              <a:gd name="connsiteY10" fmla="*/ 4903490 h 5949573"/>
              <a:gd name="connsiteX11" fmla="*/ 1004379 w 7580006"/>
              <a:gd name="connsiteY11" fmla="*/ 2571260 h 5949573"/>
              <a:gd name="connsiteX12" fmla="*/ 2132121 w 7580006"/>
              <a:gd name="connsiteY12" fmla="*/ 2014584 h 5949573"/>
              <a:gd name="connsiteX13" fmla="*/ 2176595 w 7580006"/>
              <a:gd name="connsiteY13" fmla="*/ 2049039 h 5949573"/>
              <a:gd name="connsiteX14" fmla="*/ 2467796 w 7580006"/>
              <a:gd name="connsiteY14" fmla="*/ 2139486 h 5949573"/>
              <a:gd name="connsiteX15" fmla="*/ 2781234 w 7580006"/>
              <a:gd name="connsiteY15" fmla="*/ 2058730 h 5949573"/>
              <a:gd name="connsiteX16" fmla="*/ 6948025 w 7580006"/>
              <a:gd name="connsiteY16" fmla="*/ 0 h 5949573"/>
              <a:gd name="connsiteX0" fmla="*/ 6948025 w 7585924"/>
              <a:gd name="connsiteY0" fmla="*/ 0 h 5949573"/>
              <a:gd name="connsiteX1" fmla="*/ 7585924 w 7585924"/>
              <a:gd name="connsiteY1" fmla="*/ 0 h 5949573"/>
              <a:gd name="connsiteX2" fmla="*/ 6304235 w 7585924"/>
              <a:gd name="connsiteY2" fmla="*/ 638503 h 5949573"/>
              <a:gd name="connsiteX3" fmla="*/ 6159164 w 7585924"/>
              <a:gd name="connsiteY3" fmla="*/ 903382 h 5949573"/>
              <a:gd name="connsiteX4" fmla="*/ 6161282 w 7585924"/>
              <a:gd name="connsiteY4" fmla="*/ 909843 h 5949573"/>
              <a:gd name="connsiteX5" fmla="*/ 6459895 w 7585924"/>
              <a:gd name="connsiteY5" fmla="*/ 956143 h 5949573"/>
              <a:gd name="connsiteX6" fmla="*/ 7577047 w 7585924"/>
              <a:gd name="connsiteY6" fmla="*/ 407003 h 5949573"/>
              <a:gd name="connsiteX7" fmla="*/ 7577047 w 7585924"/>
              <a:gd name="connsiteY7" fmla="*/ 3261454 h 5949573"/>
              <a:gd name="connsiteX8" fmla="*/ 2564157 w 7585924"/>
              <a:gd name="connsiteY8" fmla="*/ 5735814 h 5949573"/>
              <a:gd name="connsiteX9" fmla="*/ 233491 w 7585924"/>
              <a:gd name="connsiteY9" fmla="*/ 4944407 h 5949573"/>
              <a:gd name="connsiteX10" fmla="*/ 213372 w 7585924"/>
              <a:gd name="connsiteY10" fmla="*/ 4903490 h 5949573"/>
              <a:gd name="connsiteX11" fmla="*/ 1004379 w 7585924"/>
              <a:gd name="connsiteY11" fmla="*/ 2571260 h 5949573"/>
              <a:gd name="connsiteX12" fmla="*/ 2132121 w 7585924"/>
              <a:gd name="connsiteY12" fmla="*/ 2014584 h 5949573"/>
              <a:gd name="connsiteX13" fmla="*/ 2176595 w 7585924"/>
              <a:gd name="connsiteY13" fmla="*/ 2049039 h 5949573"/>
              <a:gd name="connsiteX14" fmla="*/ 2467796 w 7585924"/>
              <a:gd name="connsiteY14" fmla="*/ 2139486 h 5949573"/>
              <a:gd name="connsiteX15" fmla="*/ 2781234 w 7585924"/>
              <a:gd name="connsiteY15" fmla="*/ 2058730 h 5949573"/>
              <a:gd name="connsiteX16" fmla="*/ 6948025 w 7585924"/>
              <a:gd name="connsiteY16" fmla="*/ 0 h 5949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585924" h="5949573">
                <a:moveTo>
                  <a:pt x="6948025" y="0"/>
                </a:moveTo>
                <a:lnTo>
                  <a:pt x="7585924" y="0"/>
                </a:lnTo>
                <a:lnTo>
                  <a:pt x="6304235" y="638503"/>
                </a:lnTo>
                <a:cubicBezTo>
                  <a:pt x="6304235" y="638503"/>
                  <a:pt x="6082923" y="747254"/>
                  <a:pt x="6159164" y="903382"/>
                </a:cubicBezTo>
                <a:lnTo>
                  <a:pt x="6161282" y="909843"/>
                </a:lnTo>
                <a:cubicBezTo>
                  <a:pt x="6161282" y="909843"/>
                  <a:pt x="6239641" y="1064894"/>
                  <a:pt x="6459895" y="956143"/>
                </a:cubicBezTo>
                <a:lnTo>
                  <a:pt x="7577047" y="407003"/>
                </a:lnTo>
                <a:lnTo>
                  <a:pt x="7577047" y="3261454"/>
                </a:lnTo>
                <a:lnTo>
                  <a:pt x="2564157" y="5735814"/>
                </a:lnTo>
                <a:cubicBezTo>
                  <a:pt x="1003320" y="6506764"/>
                  <a:pt x="233491" y="4944407"/>
                  <a:pt x="233491" y="4944407"/>
                </a:cubicBezTo>
                <a:lnTo>
                  <a:pt x="213372" y="4903490"/>
                </a:lnTo>
                <a:cubicBezTo>
                  <a:pt x="-556457" y="3341133"/>
                  <a:pt x="1004379" y="2571260"/>
                  <a:pt x="1004379" y="2571260"/>
                </a:cubicBezTo>
                <a:lnTo>
                  <a:pt x="2132121" y="2014584"/>
                </a:lnTo>
                <a:cubicBezTo>
                  <a:pt x="2145886" y="2026428"/>
                  <a:pt x="2160712" y="2038272"/>
                  <a:pt x="2176595" y="2049039"/>
                </a:cubicBezTo>
                <a:cubicBezTo>
                  <a:pt x="2245424" y="2096416"/>
                  <a:pt x="2342844" y="2139486"/>
                  <a:pt x="2467796" y="2139486"/>
                </a:cubicBezTo>
                <a:cubicBezTo>
                  <a:pt x="2557803" y="2139486"/>
                  <a:pt x="2661577" y="2117951"/>
                  <a:pt x="2781234" y="2058730"/>
                </a:cubicBezTo>
                <a:lnTo>
                  <a:pt x="6948025" y="0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604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6F44C9A9-0E74-4918-9B66-273196D2956C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4FD74D9D-1BEE-4A13-ABAA-5FBA5C4D1BFA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53F33-9837-4E9F-8D29-24A800D84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81050"/>
            <a:ext cx="10515600" cy="676275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COMPARISON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FDBBD-D278-4F5A-BD28-172F5B157E8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93286" y="2959593"/>
            <a:ext cx="4183650" cy="365125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1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03FBE-434B-480A-8E1F-DB109B7CC25D}" type="datetime1">
              <a:rPr lang="en-US" smtClean="0"/>
              <a:t>1/12/2025</a:t>
            </a:fld>
            <a:endParaRPr lang="ru-R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 Placeholder 26">
            <a:extLst>
              <a:ext uri="{FF2B5EF4-FFF2-40B4-BE49-F238E27FC236}">
                <a16:creationId xmlns:a16="http://schemas.microsoft.com/office/drawing/2014/main" id="{C990C5BD-BC2C-4822-AA4E-446B77052F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0066" y="1898650"/>
            <a:ext cx="10515599" cy="701675"/>
          </a:xfrm>
        </p:spPr>
        <p:txBody>
          <a:bodyPr>
            <a:noAutofit/>
          </a:bodyPr>
          <a:lstStyle>
            <a:lvl1pPr marL="0" indent="0" algn="ctr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id="{258EB2BC-F42B-4177-83EB-F2D2BF76129C}"/>
              </a:ext>
            </a:extLst>
          </p:cNvPr>
          <p:cNvSpPr/>
          <p:nvPr userDrawn="1"/>
        </p:nvSpPr>
        <p:spPr>
          <a:xfrm>
            <a:off x="3010909" y="1567816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971AAD9-2660-4922-9B41-C45976A31C4F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155960" y="2959593"/>
            <a:ext cx="4183650" cy="365125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2 TITLE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D0525F80-1CD7-406E-A2B0-ACB0CD78A32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1311" y="3294245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527B617A-AB11-44E9-B2E2-53B7F35CD96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73985" y="3294245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F4C9083C-573A-4951-8064-8A2074E45857}"/>
              </a:ext>
            </a:extLst>
          </p:cNvPr>
          <p:cNvGrpSpPr/>
          <p:nvPr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24D028E-B0C2-46BA-B6A7-734B26FEA98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FD2C3DF-070C-48BB-8EC1-3FE31FCD20DC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503CC8C-61AD-4DAB-B26E-509EA44669D4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BB58BBD-BF4B-44A6-A2C8-AF1BE81D516E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02EAB3F-89ED-4532-AC15-8D6D0DE40EEB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14D3737-C4D1-46DE-A197-29A638CA1F30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8407627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274A1-83C3-4C39-BD87-DBEDCBE0A945}" type="datetime1">
              <a:rPr lang="en-US" smtClean="0"/>
              <a:t>1/12/2025</a:t>
            </a:fld>
            <a:endParaRPr lang="ru-R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546644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588" y="1436921"/>
            <a:ext cx="5690680" cy="1517356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    </a:t>
            </a:r>
            <a:endParaRPr lang="ru-RU" dirty="0"/>
          </a:p>
        </p:txBody>
      </p:sp>
      <p:sp>
        <p:nvSpPr>
          <p:cNvPr id="23" name="Text Placeholder 26">
            <a:extLst>
              <a:ext uri="{FF2B5EF4-FFF2-40B4-BE49-F238E27FC236}">
                <a16:creationId xmlns:a16="http://schemas.microsoft.com/office/drawing/2014/main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6259" y="5096662"/>
            <a:ext cx="4367531" cy="949829"/>
          </a:xfrm>
        </p:spPr>
        <p:txBody>
          <a:bodyPr>
            <a:noAutofit/>
          </a:bodyPr>
          <a:lstStyle>
            <a:lvl1pPr marL="0" indent="0" algn="l">
              <a:buNone/>
              <a:defRPr sz="28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Month</a:t>
            </a:r>
            <a:br>
              <a:rPr lang="en-US" dirty="0"/>
            </a:br>
            <a:r>
              <a:rPr lang="en-US" dirty="0"/>
              <a:t>20XX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7A7AFAC-3F6D-48D1-A100-148792529BC6}"/>
              </a:ext>
            </a:extLst>
          </p:cNvPr>
          <p:cNvSpPr/>
          <p:nvPr/>
        </p:nvSpPr>
        <p:spPr>
          <a:xfrm>
            <a:off x="8069104" y="5422164"/>
            <a:ext cx="736673" cy="736673"/>
          </a:xfrm>
          <a:custGeom>
            <a:avLst/>
            <a:gdLst>
              <a:gd name="connsiteX0" fmla="*/ 372146 w 736672"/>
              <a:gd name="connsiteY0" fmla="*/ 731592 h 736672"/>
              <a:gd name="connsiteX1" fmla="*/ 731592 w 736672"/>
              <a:gd name="connsiteY1" fmla="*/ 372147 h 736672"/>
              <a:gd name="connsiteX2" fmla="*/ 372146 w 736672"/>
              <a:gd name="connsiteY2" fmla="*/ 12701 h 736672"/>
              <a:gd name="connsiteX3" fmla="*/ 12701 w 736672"/>
              <a:gd name="connsiteY3" fmla="*/ 372147 h 736672"/>
              <a:gd name="connsiteX4" fmla="*/ 372146 w 736672"/>
              <a:gd name="connsiteY4" fmla="*/ 731592 h 73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72" h="736672">
                <a:moveTo>
                  <a:pt x="372146" y="731592"/>
                </a:moveTo>
                <a:cubicBezTo>
                  <a:pt x="570286" y="731592"/>
                  <a:pt x="731592" y="570286"/>
                  <a:pt x="731592" y="372147"/>
                </a:cubicBezTo>
                <a:cubicBezTo>
                  <a:pt x="731592" y="174007"/>
                  <a:pt x="570286" y="12701"/>
                  <a:pt x="372146" y="12701"/>
                </a:cubicBezTo>
                <a:cubicBezTo>
                  <a:pt x="174007" y="12701"/>
                  <a:pt x="12701" y="174007"/>
                  <a:pt x="12701" y="372147"/>
                </a:cubicBezTo>
                <a:cubicBezTo>
                  <a:pt x="12701" y="570286"/>
                  <a:pt x="174007" y="731592"/>
                  <a:pt x="372146" y="731592"/>
                </a:cubicBezTo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1A4F88F-4E35-4BB3-AD24-CAC580C12F96}"/>
              </a:ext>
            </a:extLst>
          </p:cNvPr>
          <p:cNvSpPr/>
          <p:nvPr/>
        </p:nvSpPr>
        <p:spPr>
          <a:xfrm>
            <a:off x="9029960" y="3463631"/>
            <a:ext cx="3175313" cy="2946690"/>
          </a:xfrm>
          <a:custGeom>
            <a:avLst/>
            <a:gdLst>
              <a:gd name="connsiteX0" fmla="*/ 3162808 w 3175312"/>
              <a:gd name="connsiteY0" fmla="*/ 12701 h 2946690"/>
              <a:gd name="connsiteX1" fmla="*/ 487925 w 3175312"/>
              <a:gd name="connsiteY1" fmla="*/ 1331091 h 2946690"/>
              <a:gd name="connsiteX2" fmla="*/ 113238 w 3175312"/>
              <a:gd name="connsiteY2" fmla="*/ 2433559 h 2946690"/>
              <a:gd name="connsiteX3" fmla="*/ 127209 w 3175312"/>
              <a:gd name="connsiteY3" fmla="*/ 2461502 h 2946690"/>
              <a:gd name="connsiteX4" fmla="*/ 1229677 w 3175312"/>
              <a:gd name="connsiteY4" fmla="*/ 2836189 h 2946690"/>
              <a:gd name="connsiteX5" fmla="*/ 3162808 w 3175312"/>
              <a:gd name="connsiteY5" fmla="*/ 1882325 h 2946690"/>
              <a:gd name="connsiteX6" fmla="*/ 3162808 w 3175312"/>
              <a:gd name="connsiteY6" fmla="*/ 12701 h 29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312" h="2946690">
                <a:moveTo>
                  <a:pt x="3162808" y="12701"/>
                </a:moveTo>
                <a:lnTo>
                  <a:pt x="487925" y="1331091"/>
                </a:lnTo>
                <a:cubicBezTo>
                  <a:pt x="487925" y="1331091"/>
                  <a:pt x="-250018" y="1695617"/>
                  <a:pt x="113238" y="2433559"/>
                </a:cubicBezTo>
                <a:lnTo>
                  <a:pt x="127209" y="2461502"/>
                </a:lnTo>
                <a:cubicBezTo>
                  <a:pt x="127209" y="2461502"/>
                  <a:pt x="491735" y="3199445"/>
                  <a:pt x="1229677" y="2836189"/>
                </a:cubicBezTo>
                <a:lnTo>
                  <a:pt x="3162808" y="1882325"/>
                </a:lnTo>
                <a:lnTo>
                  <a:pt x="3162808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92CE00E-F2AB-4099-8BB8-F109C4F2EFDB}"/>
              </a:ext>
            </a:extLst>
          </p:cNvPr>
          <p:cNvSpPr/>
          <p:nvPr/>
        </p:nvSpPr>
        <p:spPr>
          <a:xfrm>
            <a:off x="11043829" y="4566099"/>
            <a:ext cx="1155814" cy="863685"/>
          </a:xfrm>
          <a:custGeom>
            <a:avLst/>
            <a:gdLst>
              <a:gd name="connsiteX0" fmla="*/ 1148938 w 1155813"/>
              <a:gd name="connsiteY0" fmla="*/ 12701 h 863685"/>
              <a:gd name="connsiteX1" fmla="*/ 173482 w 1155813"/>
              <a:gd name="connsiteY1" fmla="*/ 494079 h 863685"/>
              <a:gd name="connsiteX2" fmla="*/ 28688 w 1155813"/>
              <a:gd name="connsiteY2" fmla="*/ 759535 h 863685"/>
              <a:gd name="connsiteX3" fmla="*/ 31228 w 1155813"/>
              <a:gd name="connsiteY3" fmla="*/ 765885 h 863685"/>
              <a:gd name="connsiteX4" fmla="*/ 329707 w 1155813"/>
              <a:gd name="connsiteY4" fmla="*/ 812880 h 863685"/>
              <a:gd name="connsiteX5" fmla="*/ 1147668 w 1155813"/>
              <a:gd name="connsiteY5" fmla="*/ 408980 h 863685"/>
              <a:gd name="connsiteX6" fmla="*/ 1147668 w 1155813"/>
              <a:gd name="connsiteY6" fmla="*/ 12701 h 8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5813" h="863685">
                <a:moveTo>
                  <a:pt x="1148938" y="12701"/>
                </a:moveTo>
                <a:lnTo>
                  <a:pt x="173482" y="494079"/>
                </a:lnTo>
                <a:cubicBezTo>
                  <a:pt x="173482" y="494079"/>
                  <a:pt x="-47520" y="603309"/>
                  <a:pt x="28688" y="759535"/>
                </a:cubicBezTo>
                <a:lnTo>
                  <a:pt x="31228" y="765885"/>
                </a:lnTo>
                <a:cubicBezTo>
                  <a:pt x="31228" y="765885"/>
                  <a:pt x="108705" y="922111"/>
                  <a:pt x="329707" y="812880"/>
                </a:cubicBezTo>
                <a:lnTo>
                  <a:pt x="1147668" y="408980"/>
                </a:lnTo>
                <a:lnTo>
                  <a:pt x="1147668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0920EEC-7CE3-4708-93D2-53699D17E5E3}"/>
              </a:ext>
            </a:extLst>
          </p:cNvPr>
          <p:cNvSpPr/>
          <p:nvPr/>
        </p:nvSpPr>
        <p:spPr>
          <a:xfrm>
            <a:off x="10743661" y="-1689"/>
            <a:ext cx="1447943" cy="1003399"/>
          </a:xfrm>
          <a:custGeom>
            <a:avLst/>
            <a:gdLst>
              <a:gd name="connsiteX0" fmla="*/ 1446147 w 1447942"/>
              <a:gd name="connsiteY0" fmla="*/ 12701 h 1003398"/>
              <a:gd name="connsiteX1" fmla="*/ 173482 w 1447942"/>
              <a:gd name="connsiteY1" fmla="*/ 640143 h 1003398"/>
              <a:gd name="connsiteX2" fmla="*/ 28688 w 1447942"/>
              <a:gd name="connsiteY2" fmla="*/ 905599 h 1003398"/>
              <a:gd name="connsiteX3" fmla="*/ 31227 w 1447942"/>
              <a:gd name="connsiteY3" fmla="*/ 911950 h 1003398"/>
              <a:gd name="connsiteX4" fmla="*/ 329707 w 1447942"/>
              <a:gd name="connsiteY4" fmla="*/ 958944 h 1003398"/>
              <a:gd name="connsiteX5" fmla="*/ 1446147 w 1447942"/>
              <a:gd name="connsiteY5" fmla="*/ 408980 h 1003398"/>
              <a:gd name="connsiteX6" fmla="*/ 1446147 w 1447942"/>
              <a:gd name="connsiteY6" fmla="*/ 12701 h 1003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7942" h="1003398">
                <a:moveTo>
                  <a:pt x="1446147" y="12701"/>
                </a:moveTo>
                <a:lnTo>
                  <a:pt x="173482" y="640143"/>
                </a:lnTo>
                <a:cubicBezTo>
                  <a:pt x="173482" y="640143"/>
                  <a:pt x="-47520" y="749374"/>
                  <a:pt x="28688" y="905599"/>
                </a:cubicBezTo>
                <a:lnTo>
                  <a:pt x="31227" y="911950"/>
                </a:lnTo>
                <a:cubicBezTo>
                  <a:pt x="31227" y="911950"/>
                  <a:pt x="108705" y="1068175"/>
                  <a:pt x="329707" y="958944"/>
                </a:cubicBezTo>
                <a:lnTo>
                  <a:pt x="1446147" y="408980"/>
                </a:lnTo>
                <a:lnTo>
                  <a:pt x="1446147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DF8B751-9294-46D5-B390-5D322195540F}"/>
              </a:ext>
            </a:extLst>
          </p:cNvPr>
          <p:cNvSpPr/>
          <p:nvPr/>
        </p:nvSpPr>
        <p:spPr>
          <a:xfrm>
            <a:off x="6536780" y="-12701"/>
            <a:ext cx="4978890" cy="2133810"/>
          </a:xfrm>
          <a:custGeom>
            <a:avLst/>
            <a:gdLst>
              <a:gd name="connsiteX0" fmla="*/ 2515401 w 4978890"/>
              <a:gd name="connsiteY0" fmla="*/ 12701 h 2133810"/>
              <a:gd name="connsiteX1" fmla="*/ 371430 w 4978890"/>
              <a:gd name="connsiteY1" fmla="*/ 1069445 h 2133810"/>
              <a:gd name="connsiteX2" fmla="*/ 72951 w 4978890"/>
              <a:gd name="connsiteY2" fmla="*/ 1811198 h 2133810"/>
              <a:gd name="connsiteX3" fmla="*/ 81841 w 4978890"/>
              <a:gd name="connsiteY3" fmla="*/ 1828980 h 2133810"/>
              <a:gd name="connsiteX4" fmla="*/ 851538 w 4978890"/>
              <a:gd name="connsiteY4" fmla="*/ 2043631 h 2133810"/>
              <a:gd name="connsiteX5" fmla="*/ 4968013 w 4978890"/>
              <a:gd name="connsiteY5" fmla="*/ 12701 h 2133810"/>
              <a:gd name="connsiteX6" fmla="*/ 2515401 w 4978890"/>
              <a:gd name="connsiteY6" fmla="*/ 12701 h 2133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8890" h="2133810">
                <a:moveTo>
                  <a:pt x="2515401" y="12701"/>
                </a:moveTo>
                <a:lnTo>
                  <a:pt x="371430" y="1069445"/>
                </a:lnTo>
                <a:cubicBezTo>
                  <a:pt x="371430" y="1069445"/>
                  <a:pt x="-163293" y="1333631"/>
                  <a:pt x="72951" y="1811198"/>
                </a:cubicBezTo>
                <a:lnTo>
                  <a:pt x="81841" y="1828980"/>
                </a:lnTo>
                <a:cubicBezTo>
                  <a:pt x="81841" y="1828980"/>
                  <a:pt x="316814" y="2306547"/>
                  <a:pt x="851538" y="2043631"/>
                </a:cubicBezTo>
                <a:lnTo>
                  <a:pt x="4968013" y="12701"/>
                </a:lnTo>
                <a:lnTo>
                  <a:pt x="251540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0F651C6-BE74-4133-ABA8-316072D4F5B5}"/>
              </a:ext>
            </a:extLst>
          </p:cNvPr>
          <p:cNvSpPr/>
          <p:nvPr/>
        </p:nvSpPr>
        <p:spPr>
          <a:xfrm>
            <a:off x="6518963" y="-12701"/>
            <a:ext cx="5029695" cy="2146511"/>
          </a:xfrm>
          <a:custGeom>
            <a:avLst/>
            <a:gdLst>
              <a:gd name="connsiteX0" fmla="*/ 4942646 w 5029695"/>
              <a:gd name="connsiteY0" fmla="*/ 12701 h 2146511"/>
              <a:gd name="connsiteX1" fmla="*/ 860464 w 5029695"/>
              <a:gd name="connsiteY1" fmla="*/ 2025849 h 2146511"/>
              <a:gd name="connsiteX2" fmla="*/ 295258 w 5029695"/>
              <a:gd name="connsiteY2" fmla="*/ 2019499 h 2146511"/>
              <a:gd name="connsiteX3" fmla="*/ 116171 w 5029695"/>
              <a:gd name="connsiteY3" fmla="*/ 1820089 h 2146511"/>
              <a:gd name="connsiteX4" fmla="*/ 107280 w 5029695"/>
              <a:gd name="connsiteY4" fmla="*/ 1802307 h 2146511"/>
              <a:gd name="connsiteX5" fmla="*/ 165705 w 5029695"/>
              <a:gd name="connsiteY5" fmla="*/ 1273935 h 2146511"/>
              <a:gd name="connsiteX6" fmla="*/ 398138 w 5029695"/>
              <a:gd name="connsiteY6" fmla="*/ 1085957 h 2146511"/>
              <a:gd name="connsiteX7" fmla="*/ 2576402 w 5029695"/>
              <a:gd name="connsiteY7" fmla="*/ 12701 h 2146511"/>
              <a:gd name="connsiteX8" fmla="*/ 2490034 w 5029695"/>
              <a:gd name="connsiteY8" fmla="*/ 12701 h 2146511"/>
              <a:gd name="connsiteX9" fmla="*/ 381626 w 5029695"/>
              <a:gd name="connsiteY9" fmla="*/ 1052934 h 2146511"/>
              <a:gd name="connsiteX10" fmla="*/ 137762 w 5029695"/>
              <a:gd name="connsiteY10" fmla="*/ 1249803 h 2146511"/>
              <a:gd name="connsiteX11" fmla="*/ 74256 w 5029695"/>
              <a:gd name="connsiteY11" fmla="*/ 1820089 h 2146511"/>
              <a:gd name="connsiteX12" fmla="*/ 83147 w 5029695"/>
              <a:gd name="connsiteY12" fmla="*/ 1837871 h 2146511"/>
              <a:gd name="connsiteX13" fmla="*/ 273666 w 5029695"/>
              <a:gd name="connsiteY13" fmla="*/ 2051252 h 2146511"/>
              <a:gd name="connsiteX14" fmla="*/ 564525 w 5029695"/>
              <a:gd name="connsiteY14" fmla="*/ 2141431 h 2146511"/>
              <a:gd name="connsiteX15" fmla="*/ 878246 w 5029695"/>
              <a:gd name="connsiteY15" fmla="*/ 2060143 h 2146511"/>
              <a:gd name="connsiteX16" fmla="*/ 5029014 w 5029695"/>
              <a:gd name="connsiteY16" fmla="*/ 12701 h 2146511"/>
              <a:gd name="connsiteX17" fmla="*/ 4942646 w 5029695"/>
              <a:gd name="connsiteY17" fmla="*/ 12701 h 214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29695" h="2146511">
                <a:moveTo>
                  <a:pt x="4942646" y="12701"/>
                </a:moveTo>
                <a:lnTo>
                  <a:pt x="860464" y="2025849"/>
                </a:lnTo>
                <a:cubicBezTo>
                  <a:pt x="645812" y="2131270"/>
                  <a:pt x="456564" y="2130000"/>
                  <a:pt x="295258" y="2019499"/>
                </a:cubicBezTo>
                <a:cubicBezTo>
                  <a:pt x="174596" y="1936941"/>
                  <a:pt x="116171" y="1821359"/>
                  <a:pt x="116171" y="1820089"/>
                </a:cubicBezTo>
                <a:lnTo>
                  <a:pt x="107280" y="1802307"/>
                </a:lnTo>
                <a:cubicBezTo>
                  <a:pt x="13290" y="1611789"/>
                  <a:pt x="32342" y="1433971"/>
                  <a:pt x="165705" y="1273935"/>
                </a:cubicBezTo>
                <a:cubicBezTo>
                  <a:pt x="266045" y="1153274"/>
                  <a:pt x="395598" y="1087227"/>
                  <a:pt x="398138" y="1085957"/>
                </a:cubicBezTo>
                <a:lnTo>
                  <a:pt x="2576402" y="12701"/>
                </a:lnTo>
                <a:lnTo>
                  <a:pt x="2490034" y="12701"/>
                </a:lnTo>
                <a:lnTo>
                  <a:pt x="381626" y="1052934"/>
                </a:lnTo>
                <a:cubicBezTo>
                  <a:pt x="376546" y="1055474"/>
                  <a:pt x="243183" y="1121520"/>
                  <a:pt x="137762" y="1249803"/>
                </a:cubicBezTo>
                <a:cubicBezTo>
                  <a:pt x="38693" y="1369195"/>
                  <a:pt x="-51486" y="1564794"/>
                  <a:pt x="74256" y="1820089"/>
                </a:cubicBezTo>
                <a:lnTo>
                  <a:pt x="83147" y="1837871"/>
                </a:lnTo>
                <a:cubicBezTo>
                  <a:pt x="85687" y="1842952"/>
                  <a:pt x="145383" y="1962343"/>
                  <a:pt x="273666" y="2051252"/>
                </a:cubicBezTo>
                <a:cubicBezTo>
                  <a:pt x="342253" y="2098247"/>
                  <a:pt x="440053" y="2141431"/>
                  <a:pt x="564525" y="2141431"/>
                </a:cubicBezTo>
                <a:cubicBezTo>
                  <a:pt x="654703" y="2141431"/>
                  <a:pt x="758854" y="2119839"/>
                  <a:pt x="878246" y="2060143"/>
                </a:cubicBezTo>
                <a:lnTo>
                  <a:pt x="5029014" y="12701"/>
                </a:lnTo>
                <a:lnTo>
                  <a:pt x="4942646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2A3D73F7-77EC-4576-B541-20C032F462DC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86259" y="3425363"/>
            <a:ext cx="3629300" cy="949829"/>
          </a:xfrm>
        </p:spPr>
        <p:txBody>
          <a:bodyPr>
            <a:normAutofit/>
          </a:bodyPr>
          <a:lstStyle>
            <a:lvl1pPr marL="0" indent="0">
              <a:buNone/>
              <a:defRPr sz="2800" b="1" i="0"/>
            </a:lvl1pPr>
          </a:lstStyle>
          <a:p>
            <a:pPr lvl="0"/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Tagline</a:t>
            </a:r>
          </a:p>
        </p:txBody>
      </p:sp>
      <p:sp>
        <p:nvSpPr>
          <p:cNvPr id="40" name="Graphic 37">
            <a:extLst>
              <a:ext uri="{FF2B5EF4-FFF2-40B4-BE49-F238E27FC236}">
                <a16:creationId xmlns:a16="http://schemas.microsoft.com/office/drawing/2014/main" id="{9F75ED2D-7077-4753-B623-4B9A718EB224}"/>
              </a:ext>
            </a:extLst>
          </p:cNvPr>
          <p:cNvSpPr/>
          <p:nvPr userDrawn="1"/>
        </p:nvSpPr>
        <p:spPr>
          <a:xfrm>
            <a:off x="895717" y="3124629"/>
            <a:ext cx="2158296" cy="151200"/>
          </a:xfrm>
          <a:custGeom>
            <a:avLst/>
            <a:gdLst>
              <a:gd name="connsiteX0" fmla="*/ 2087180 w 2158295"/>
              <a:gd name="connsiteY0" fmla="*/ 153601 h 165045"/>
              <a:gd name="connsiteX1" fmla="*/ 82504 w 2158295"/>
              <a:gd name="connsiteY1" fmla="*/ 153601 h 165045"/>
              <a:gd name="connsiteX2" fmla="*/ 12677 w 2158295"/>
              <a:gd name="connsiteY2" fmla="*/ 83774 h 165045"/>
              <a:gd name="connsiteX3" fmla="*/ 12677 w 2158295"/>
              <a:gd name="connsiteY3" fmla="*/ 83774 h 165045"/>
              <a:gd name="connsiteX4" fmla="*/ 82504 w 2158295"/>
              <a:gd name="connsiteY4" fmla="*/ 12677 h 165045"/>
              <a:gd name="connsiteX5" fmla="*/ 2087180 w 2158295"/>
              <a:gd name="connsiteY5" fmla="*/ 12677 h 165045"/>
              <a:gd name="connsiteX6" fmla="*/ 2157008 w 2158295"/>
              <a:gd name="connsiteY6" fmla="*/ 82504 h 165045"/>
              <a:gd name="connsiteX7" fmla="*/ 2157008 w 2158295"/>
              <a:gd name="connsiteY7" fmla="*/ 82504 h 165045"/>
              <a:gd name="connsiteX8" fmla="*/ 2087180 w 2158295"/>
              <a:gd name="connsiteY8" fmla="*/ 153601 h 165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8295" h="165045">
                <a:moveTo>
                  <a:pt x="2087180" y="153601"/>
                </a:moveTo>
                <a:lnTo>
                  <a:pt x="82504" y="153601"/>
                </a:lnTo>
                <a:cubicBezTo>
                  <a:pt x="44417" y="153601"/>
                  <a:pt x="12677" y="121861"/>
                  <a:pt x="12677" y="83774"/>
                </a:cubicBezTo>
                <a:lnTo>
                  <a:pt x="12677" y="83774"/>
                </a:lnTo>
                <a:cubicBezTo>
                  <a:pt x="12677" y="44417"/>
                  <a:pt x="44417" y="12677"/>
                  <a:pt x="82504" y="12677"/>
                </a:cubicBezTo>
                <a:lnTo>
                  <a:pt x="2087180" y="12677"/>
                </a:lnTo>
                <a:cubicBezTo>
                  <a:pt x="2125268" y="12677"/>
                  <a:pt x="2157008" y="44417"/>
                  <a:pt x="2157008" y="82504"/>
                </a:cubicBezTo>
                <a:lnTo>
                  <a:pt x="2157008" y="82504"/>
                </a:lnTo>
                <a:cubicBezTo>
                  <a:pt x="2157008" y="121861"/>
                  <a:pt x="2126538" y="153601"/>
                  <a:pt x="2087180" y="15360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2681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2" name="Graphic 36">
            <a:extLst>
              <a:ext uri="{FF2B5EF4-FFF2-40B4-BE49-F238E27FC236}">
                <a16:creationId xmlns:a16="http://schemas.microsoft.com/office/drawing/2014/main" id="{21FF5BCF-BC53-4C3F-8B7F-7077B35ADCA8}"/>
              </a:ext>
            </a:extLst>
          </p:cNvPr>
          <p:cNvSpPr/>
          <p:nvPr userDrawn="1"/>
        </p:nvSpPr>
        <p:spPr>
          <a:xfrm>
            <a:off x="-7816" y="5057878"/>
            <a:ext cx="715108" cy="949829"/>
          </a:xfrm>
          <a:custGeom>
            <a:avLst/>
            <a:gdLst>
              <a:gd name="connsiteX0" fmla="*/ 217522 w 723600"/>
              <a:gd name="connsiteY0" fmla="*/ 9082 h 1015200"/>
              <a:gd name="connsiteX1" fmla="*/ 9082 w 723600"/>
              <a:gd name="connsiteY1" fmla="*/ 9082 h 1015200"/>
              <a:gd name="connsiteX2" fmla="*/ 9082 w 723600"/>
              <a:gd name="connsiteY2" fmla="*/ 1010242 h 1015200"/>
              <a:gd name="connsiteX3" fmla="*/ 217522 w 723600"/>
              <a:gd name="connsiteY3" fmla="*/ 1010242 h 1015200"/>
              <a:gd name="connsiteX4" fmla="*/ 716482 w 723600"/>
              <a:gd name="connsiteY4" fmla="*/ 518842 h 1015200"/>
              <a:gd name="connsiteX5" fmla="*/ 716482 w 723600"/>
              <a:gd name="connsiteY5" fmla="*/ 500482 h 1015200"/>
              <a:gd name="connsiteX6" fmla="*/ 217522 w 723600"/>
              <a:gd name="connsiteY6" fmla="*/ 9082 h 10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3600" h="1015200">
                <a:moveTo>
                  <a:pt x="217522" y="9082"/>
                </a:moveTo>
                <a:lnTo>
                  <a:pt x="9082" y="9082"/>
                </a:lnTo>
                <a:lnTo>
                  <a:pt x="9082" y="1010242"/>
                </a:lnTo>
                <a:lnTo>
                  <a:pt x="217522" y="1010242"/>
                </a:lnTo>
                <a:cubicBezTo>
                  <a:pt x="217522" y="1010242"/>
                  <a:pt x="716482" y="1010242"/>
                  <a:pt x="716482" y="518842"/>
                </a:cubicBezTo>
                <a:lnTo>
                  <a:pt x="716482" y="500482"/>
                </a:lnTo>
                <a:cubicBezTo>
                  <a:pt x="716482" y="500482"/>
                  <a:pt x="716482" y="9082"/>
                  <a:pt x="217522" y="9082"/>
                </a:cubicBezTo>
                <a:close/>
              </a:path>
            </a:pathLst>
          </a:custGeom>
          <a:solidFill>
            <a:schemeClr val="accent3"/>
          </a:solidFill>
          <a:ln w="1068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C7B70A1-A813-470C-A829-7CC44559C94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614953" y="0"/>
            <a:ext cx="7585924" cy="5949573"/>
          </a:xfrm>
          <a:custGeom>
            <a:avLst/>
            <a:gdLst>
              <a:gd name="connsiteX0" fmla="*/ 6933229 w 7577047"/>
              <a:gd name="connsiteY0" fmla="*/ 0 h 5937736"/>
              <a:gd name="connsiteX1" fmla="*/ 7577047 w 7577047"/>
              <a:gd name="connsiteY1" fmla="*/ 0 h 5937736"/>
              <a:gd name="connsiteX2" fmla="*/ 6304235 w 7577047"/>
              <a:gd name="connsiteY2" fmla="*/ 626666 h 5937736"/>
              <a:gd name="connsiteX3" fmla="*/ 6159164 w 7577047"/>
              <a:gd name="connsiteY3" fmla="*/ 891545 h 5937736"/>
              <a:gd name="connsiteX4" fmla="*/ 6161282 w 7577047"/>
              <a:gd name="connsiteY4" fmla="*/ 898006 h 5937736"/>
              <a:gd name="connsiteX5" fmla="*/ 6459895 w 7577047"/>
              <a:gd name="connsiteY5" fmla="*/ 944306 h 5937736"/>
              <a:gd name="connsiteX6" fmla="*/ 7577047 w 7577047"/>
              <a:gd name="connsiteY6" fmla="*/ 395166 h 5937736"/>
              <a:gd name="connsiteX7" fmla="*/ 7577047 w 7577047"/>
              <a:gd name="connsiteY7" fmla="*/ 3249617 h 5937736"/>
              <a:gd name="connsiteX8" fmla="*/ 2564157 w 7577047"/>
              <a:gd name="connsiteY8" fmla="*/ 5723977 h 5937736"/>
              <a:gd name="connsiteX9" fmla="*/ 233491 w 7577047"/>
              <a:gd name="connsiteY9" fmla="*/ 4932570 h 5937736"/>
              <a:gd name="connsiteX10" fmla="*/ 213372 w 7577047"/>
              <a:gd name="connsiteY10" fmla="*/ 4891653 h 5937736"/>
              <a:gd name="connsiteX11" fmla="*/ 1004379 w 7577047"/>
              <a:gd name="connsiteY11" fmla="*/ 2559423 h 5937736"/>
              <a:gd name="connsiteX12" fmla="*/ 2132121 w 7577047"/>
              <a:gd name="connsiteY12" fmla="*/ 2002747 h 5937736"/>
              <a:gd name="connsiteX13" fmla="*/ 2176595 w 7577047"/>
              <a:gd name="connsiteY13" fmla="*/ 2037202 h 5937736"/>
              <a:gd name="connsiteX14" fmla="*/ 2467796 w 7577047"/>
              <a:gd name="connsiteY14" fmla="*/ 2127649 h 5937736"/>
              <a:gd name="connsiteX15" fmla="*/ 2781234 w 7577047"/>
              <a:gd name="connsiteY15" fmla="*/ 2046893 h 5937736"/>
              <a:gd name="connsiteX0" fmla="*/ 6948025 w 7577047"/>
              <a:gd name="connsiteY0" fmla="*/ 0 h 5949573"/>
              <a:gd name="connsiteX1" fmla="*/ 7577047 w 7577047"/>
              <a:gd name="connsiteY1" fmla="*/ 11837 h 5949573"/>
              <a:gd name="connsiteX2" fmla="*/ 6304235 w 7577047"/>
              <a:gd name="connsiteY2" fmla="*/ 638503 h 5949573"/>
              <a:gd name="connsiteX3" fmla="*/ 6159164 w 7577047"/>
              <a:gd name="connsiteY3" fmla="*/ 903382 h 5949573"/>
              <a:gd name="connsiteX4" fmla="*/ 6161282 w 7577047"/>
              <a:gd name="connsiteY4" fmla="*/ 909843 h 5949573"/>
              <a:gd name="connsiteX5" fmla="*/ 6459895 w 7577047"/>
              <a:gd name="connsiteY5" fmla="*/ 956143 h 5949573"/>
              <a:gd name="connsiteX6" fmla="*/ 7577047 w 7577047"/>
              <a:gd name="connsiteY6" fmla="*/ 407003 h 5949573"/>
              <a:gd name="connsiteX7" fmla="*/ 7577047 w 7577047"/>
              <a:gd name="connsiteY7" fmla="*/ 3261454 h 5949573"/>
              <a:gd name="connsiteX8" fmla="*/ 2564157 w 7577047"/>
              <a:gd name="connsiteY8" fmla="*/ 5735814 h 5949573"/>
              <a:gd name="connsiteX9" fmla="*/ 233491 w 7577047"/>
              <a:gd name="connsiteY9" fmla="*/ 4944407 h 5949573"/>
              <a:gd name="connsiteX10" fmla="*/ 213372 w 7577047"/>
              <a:gd name="connsiteY10" fmla="*/ 4903490 h 5949573"/>
              <a:gd name="connsiteX11" fmla="*/ 1004379 w 7577047"/>
              <a:gd name="connsiteY11" fmla="*/ 2571260 h 5949573"/>
              <a:gd name="connsiteX12" fmla="*/ 2132121 w 7577047"/>
              <a:gd name="connsiteY12" fmla="*/ 2014584 h 5949573"/>
              <a:gd name="connsiteX13" fmla="*/ 2176595 w 7577047"/>
              <a:gd name="connsiteY13" fmla="*/ 2049039 h 5949573"/>
              <a:gd name="connsiteX14" fmla="*/ 2467796 w 7577047"/>
              <a:gd name="connsiteY14" fmla="*/ 2139486 h 5949573"/>
              <a:gd name="connsiteX15" fmla="*/ 2781234 w 7577047"/>
              <a:gd name="connsiteY15" fmla="*/ 2058730 h 5949573"/>
              <a:gd name="connsiteX16" fmla="*/ 6948025 w 7577047"/>
              <a:gd name="connsiteY16" fmla="*/ 0 h 5949573"/>
              <a:gd name="connsiteX0" fmla="*/ 6948025 w 7580006"/>
              <a:gd name="connsiteY0" fmla="*/ 0 h 5949573"/>
              <a:gd name="connsiteX1" fmla="*/ 7580006 w 7580006"/>
              <a:gd name="connsiteY1" fmla="*/ 0 h 5949573"/>
              <a:gd name="connsiteX2" fmla="*/ 6304235 w 7580006"/>
              <a:gd name="connsiteY2" fmla="*/ 638503 h 5949573"/>
              <a:gd name="connsiteX3" fmla="*/ 6159164 w 7580006"/>
              <a:gd name="connsiteY3" fmla="*/ 903382 h 5949573"/>
              <a:gd name="connsiteX4" fmla="*/ 6161282 w 7580006"/>
              <a:gd name="connsiteY4" fmla="*/ 909843 h 5949573"/>
              <a:gd name="connsiteX5" fmla="*/ 6459895 w 7580006"/>
              <a:gd name="connsiteY5" fmla="*/ 956143 h 5949573"/>
              <a:gd name="connsiteX6" fmla="*/ 7577047 w 7580006"/>
              <a:gd name="connsiteY6" fmla="*/ 407003 h 5949573"/>
              <a:gd name="connsiteX7" fmla="*/ 7577047 w 7580006"/>
              <a:gd name="connsiteY7" fmla="*/ 3261454 h 5949573"/>
              <a:gd name="connsiteX8" fmla="*/ 2564157 w 7580006"/>
              <a:gd name="connsiteY8" fmla="*/ 5735814 h 5949573"/>
              <a:gd name="connsiteX9" fmla="*/ 233491 w 7580006"/>
              <a:gd name="connsiteY9" fmla="*/ 4944407 h 5949573"/>
              <a:gd name="connsiteX10" fmla="*/ 213372 w 7580006"/>
              <a:gd name="connsiteY10" fmla="*/ 4903490 h 5949573"/>
              <a:gd name="connsiteX11" fmla="*/ 1004379 w 7580006"/>
              <a:gd name="connsiteY11" fmla="*/ 2571260 h 5949573"/>
              <a:gd name="connsiteX12" fmla="*/ 2132121 w 7580006"/>
              <a:gd name="connsiteY12" fmla="*/ 2014584 h 5949573"/>
              <a:gd name="connsiteX13" fmla="*/ 2176595 w 7580006"/>
              <a:gd name="connsiteY13" fmla="*/ 2049039 h 5949573"/>
              <a:gd name="connsiteX14" fmla="*/ 2467796 w 7580006"/>
              <a:gd name="connsiteY14" fmla="*/ 2139486 h 5949573"/>
              <a:gd name="connsiteX15" fmla="*/ 2781234 w 7580006"/>
              <a:gd name="connsiteY15" fmla="*/ 2058730 h 5949573"/>
              <a:gd name="connsiteX16" fmla="*/ 6948025 w 7580006"/>
              <a:gd name="connsiteY16" fmla="*/ 0 h 5949573"/>
              <a:gd name="connsiteX0" fmla="*/ 6948025 w 7585924"/>
              <a:gd name="connsiteY0" fmla="*/ 0 h 5949573"/>
              <a:gd name="connsiteX1" fmla="*/ 7585924 w 7585924"/>
              <a:gd name="connsiteY1" fmla="*/ 0 h 5949573"/>
              <a:gd name="connsiteX2" fmla="*/ 6304235 w 7585924"/>
              <a:gd name="connsiteY2" fmla="*/ 638503 h 5949573"/>
              <a:gd name="connsiteX3" fmla="*/ 6159164 w 7585924"/>
              <a:gd name="connsiteY3" fmla="*/ 903382 h 5949573"/>
              <a:gd name="connsiteX4" fmla="*/ 6161282 w 7585924"/>
              <a:gd name="connsiteY4" fmla="*/ 909843 h 5949573"/>
              <a:gd name="connsiteX5" fmla="*/ 6459895 w 7585924"/>
              <a:gd name="connsiteY5" fmla="*/ 956143 h 5949573"/>
              <a:gd name="connsiteX6" fmla="*/ 7577047 w 7585924"/>
              <a:gd name="connsiteY6" fmla="*/ 407003 h 5949573"/>
              <a:gd name="connsiteX7" fmla="*/ 7577047 w 7585924"/>
              <a:gd name="connsiteY7" fmla="*/ 3261454 h 5949573"/>
              <a:gd name="connsiteX8" fmla="*/ 2564157 w 7585924"/>
              <a:gd name="connsiteY8" fmla="*/ 5735814 h 5949573"/>
              <a:gd name="connsiteX9" fmla="*/ 233491 w 7585924"/>
              <a:gd name="connsiteY9" fmla="*/ 4944407 h 5949573"/>
              <a:gd name="connsiteX10" fmla="*/ 213372 w 7585924"/>
              <a:gd name="connsiteY10" fmla="*/ 4903490 h 5949573"/>
              <a:gd name="connsiteX11" fmla="*/ 1004379 w 7585924"/>
              <a:gd name="connsiteY11" fmla="*/ 2571260 h 5949573"/>
              <a:gd name="connsiteX12" fmla="*/ 2132121 w 7585924"/>
              <a:gd name="connsiteY12" fmla="*/ 2014584 h 5949573"/>
              <a:gd name="connsiteX13" fmla="*/ 2176595 w 7585924"/>
              <a:gd name="connsiteY13" fmla="*/ 2049039 h 5949573"/>
              <a:gd name="connsiteX14" fmla="*/ 2467796 w 7585924"/>
              <a:gd name="connsiteY14" fmla="*/ 2139486 h 5949573"/>
              <a:gd name="connsiteX15" fmla="*/ 2781234 w 7585924"/>
              <a:gd name="connsiteY15" fmla="*/ 2058730 h 5949573"/>
              <a:gd name="connsiteX16" fmla="*/ 6948025 w 7585924"/>
              <a:gd name="connsiteY16" fmla="*/ 0 h 5949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585924" h="5949573">
                <a:moveTo>
                  <a:pt x="6948025" y="0"/>
                </a:moveTo>
                <a:lnTo>
                  <a:pt x="7585924" y="0"/>
                </a:lnTo>
                <a:lnTo>
                  <a:pt x="6304235" y="638503"/>
                </a:lnTo>
                <a:cubicBezTo>
                  <a:pt x="6304235" y="638503"/>
                  <a:pt x="6082923" y="747254"/>
                  <a:pt x="6159164" y="903382"/>
                </a:cubicBezTo>
                <a:lnTo>
                  <a:pt x="6161282" y="909843"/>
                </a:lnTo>
                <a:cubicBezTo>
                  <a:pt x="6161282" y="909843"/>
                  <a:pt x="6239641" y="1064894"/>
                  <a:pt x="6459895" y="956143"/>
                </a:cubicBezTo>
                <a:lnTo>
                  <a:pt x="7577047" y="407003"/>
                </a:lnTo>
                <a:lnTo>
                  <a:pt x="7577047" y="3261454"/>
                </a:lnTo>
                <a:lnTo>
                  <a:pt x="2564157" y="5735814"/>
                </a:lnTo>
                <a:cubicBezTo>
                  <a:pt x="1003320" y="6506764"/>
                  <a:pt x="233491" y="4944407"/>
                  <a:pt x="233491" y="4944407"/>
                </a:cubicBezTo>
                <a:lnTo>
                  <a:pt x="213372" y="4903490"/>
                </a:lnTo>
                <a:cubicBezTo>
                  <a:pt x="-556457" y="3341133"/>
                  <a:pt x="1004379" y="2571260"/>
                  <a:pt x="1004379" y="2571260"/>
                </a:cubicBezTo>
                <a:lnTo>
                  <a:pt x="2132121" y="2014584"/>
                </a:lnTo>
                <a:cubicBezTo>
                  <a:pt x="2145886" y="2026428"/>
                  <a:pt x="2160712" y="2038272"/>
                  <a:pt x="2176595" y="2049039"/>
                </a:cubicBezTo>
                <a:cubicBezTo>
                  <a:pt x="2245424" y="2096416"/>
                  <a:pt x="2342844" y="2139486"/>
                  <a:pt x="2467796" y="2139486"/>
                </a:cubicBezTo>
                <a:cubicBezTo>
                  <a:pt x="2557803" y="2139486"/>
                  <a:pt x="2661577" y="2117951"/>
                  <a:pt x="2781234" y="2058730"/>
                </a:cubicBezTo>
                <a:lnTo>
                  <a:pt x="6948025" y="0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120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6F44C9A9-0E74-4918-9B66-273196D2956C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4FD74D9D-1BEE-4A13-ABAA-5FBA5C4D1BFA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53F33-9837-4E9F-8D29-24A800D84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81050"/>
            <a:ext cx="10515600" cy="676275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COMPARISON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FDBBD-D278-4F5A-BD28-172F5B157E8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93286" y="2959593"/>
            <a:ext cx="4183650" cy="365125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1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52EC-C271-471C-B1DD-D3A25057ECFC}" type="datetime1">
              <a:rPr lang="en-US" smtClean="0"/>
              <a:t>1/12/2025</a:t>
            </a:fld>
            <a:endParaRPr lang="ru-R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 Placeholder 26">
            <a:extLst>
              <a:ext uri="{FF2B5EF4-FFF2-40B4-BE49-F238E27FC236}">
                <a16:creationId xmlns:a16="http://schemas.microsoft.com/office/drawing/2014/main" id="{C990C5BD-BC2C-4822-AA4E-446B77052F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0066" y="1898650"/>
            <a:ext cx="10515599" cy="701675"/>
          </a:xfrm>
        </p:spPr>
        <p:txBody>
          <a:bodyPr>
            <a:noAutofit/>
          </a:bodyPr>
          <a:lstStyle>
            <a:lvl1pPr marL="0" indent="0" algn="ctr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id="{258EB2BC-F42B-4177-83EB-F2D2BF76129C}"/>
              </a:ext>
            </a:extLst>
          </p:cNvPr>
          <p:cNvSpPr/>
          <p:nvPr userDrawn="1"/>
        </p:nvSpPr>
        <p:spPr>
          <a:xfrm>
            <a:off x="3010909" y="1567816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971AAD9-2660-4922-9B41-C45976A31C4F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155960" y="2959593"/>
            <a:ext cx="4183650" cy="365125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2 TITLE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D0525F80-1CD7-406E-A2B0-ACB0CD78A32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1311" y="3294245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527B617A-AB11-44E9-B2E2-53B7F35CD96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73985" y="3294245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F4C9083C-573A-4951-8064-8A2074E45857}"/>
              </a:ext>
            </a:extLst>
          </p:cNvPr>
          <p:cNvGrpSpPr/>
          <p:nvPr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24D028E-B0C2-46BA-B6A7-734B26FEA98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FD2C3DF-070C-48BB-8EC1-3FE31FCD20DC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503CC8C-61AD-4DAB-B26E-509EA44669D4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BB58BBD-BF4B-44A6-A2C8-AF1BE81D516E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02EAB3F-89ED-4532-AC15-8D6D0DE40EEB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14D3737-C4D1-46DE-A197-29A638CA1F30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2036359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875F4-CC2F-4857-AF18-2CAEFB84743A}" type="datetime1">
              <a:rPr lang="en-US" smtClean="0"/>
              <a:t>1/12/2025</a:t>
            </a:fld>
            <a:endParaRPr lang="ru-R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436490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550201" y="6386513"/>
            <a:ext cx="523084" cy="560386"/>
          </a:xfrm>
          <a:prstGeom prst="roundRect">
            <a:avLst>
              <a:gd name="adj" fmla="val 73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IQ" sz="180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6"/>
          </p:nvPr>
        </p:nvSpPr>
        <p:spPr>
          <a:xfrm>
            <a:off x="11587117" y="6473934"/>
            <a:ext cx="449250" cy="338712"/>
          </a:xfrm>
          <a:prstGeom prst="rect">
            <a:avLst/>
          </a:prstGeom>
        </p:spPr>
        <p:txBody>
          <a:bodyPr/>
          <a:lstStyle>
            <a:lvl1pPr algn="ctr" rtl="0"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84E0A6AB-449E-4F6C-AA85-160DA8B532E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78427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400" b="0" baseline="0">
                <a:solidFill>
                  <a:schemeClr val="bg1">
                    <a:lumMod val="75000"/>
                  </a:schemeClr>
                </a:solidFill>
                <a:latin typeface="Aharoni" panose="02010803020104030203" pitchFamily="2" charset="-79"/>
                <a:ea typeface="Roboto Light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23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267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67183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D7225-02A5-421D-B450-44AAEFFECC45}" type="datetime1">
              <a:rPr lang="en-US" smtClean="0"/>
              <a:t>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A85B74-2C04-46BC-8CCB-2BB1E51C06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6860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550201" y="6386513"/>
            <a:ext cx="523084" cy="560386"/>
          </a:xfrm>
          <a:prstGeom prst="roundRect">
            <a:avLst>
              <a:gd name="adj" fmla="val 73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IQ" sz="180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6"/>
          </p:nvPr>
        </p:nvSpPr>
        <p:spPr>
          <a:xfrm>
            <a:off x="11587117" y="6473934"/>
            <a:ext cx="449250" cy="338712"/>
          </a:xfrm>
          <a:prstGeom prst="rect">
            <a:avLst/>
          </a:prstGeom>
        </p:spPr>
        <p:txBody>
          <a:bodyPr/>
          <a:lstStyle>
            <a:lvl1pPr algn="ctr" rtl="0"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84E0A6AB-449E-4F6C-AA85-160DA8B532E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78427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400" b="0" baseline="0">
                <a:solidFill>
                  <a:schemeClr val="bg1">
                    <a:lumMod val="75000"/>
                  </a:schemeClr>
                </a:solidFill>
                <a:latin typeface="Aharoni" panose="02010803020104030203" pitchFamily="2" charset="-79"/>
                <a:ea typeface="Roboto Light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23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267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96869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550201" y="6386513"/>
            <a:ext cx="523084" cy="560386"/>
          </a:xfrm>
          <a:prstGeom prst="roundRect">
            <a:avLst>
              <a:gd name="adj" fmla="val 73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IQ" sz="180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6"/>
          </p:nvPr>
        </p:nvSpPr>
        <p:spPr>
          <a:xfrm>
            <a:off x="11587117" y="6473934"/>
            <a:ext cx="449250" cy="338712"/>
          </a:xfrm>
          <a:prstGeom prst="rect">
            <a:avLst/>
          </a:prstGeom>
        </p:spPr>
        <p:txBody>
          <a:bodyPr/>
          <a:lstStyle>
            <a:lvl1pPr algn="ctr" rtl="0"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84E0A6AB-449E-4F6C-AA85-160DA8B532E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78427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400" b="0" baseline="0">
                <a:solidFill>
                  <a:schemeClr val="bg1">
                    <a:lumMod val="75000"/>
                  </a:schemeClr>
                </a:solidFill>
                <a:latin typeface="Aharoni" panose="02010803020104030203" pitchFamily="2" charset="-79"/>
                <a:ea typeface="Roboto Light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23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267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41529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txBody>
          <a:bodyPr/>
          <a:lstStyle>
            <a:lvl1pPr>
              <a:defRPr sz="1200"/>
            </a:lvl1pPr>
          </a:lstStyle>
          <a:p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336346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اسلاید اصلی_فارس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09D1AFB-AC18-4588-B9C9-DC683E7368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5926" y="6580004"/>
            <a:ext cx="459876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cs typeface="B Homa" panose="00000400000000000000" pitchFamily="2" charset="-78"/>
              </a:defRPr>
            </a:lvl1pPr>
          </a:lstStyle>
          <a:p>
            <a:pPr rtl="1"/>
            <a:r>
              <a:rPr lang="fa-IR"/>
              <a:t>18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103C633-8D2C-4819-A28A-0F791E9BD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804" y="6583690"/>
            <a:ext cx="474801" cy="270000"/>
          </a:xfrm>
        </p:spPr>
        <p:txBody>
          <a:bodyPr vert="horz" lIns="91440" tIns="45720" rIns="91440" bIns="45720" rtlCol="0" anchor="ctr"/>
          <a:lstStyle>
            <a:lvl1pPr algn="ctr" rtl="1">
              <a:defRPr lang="fa-IR" sz="1400" smtClean="0">
                <a:solidFill>
                  <a:schemeClr val="tx1">
                    <a:lumMod val="50000"/>
                    <a:lumOff val="50000"/>
                  </a:schemeClr>
                </a:solidFill>
                <a:cs typeface="B Homa" panose="00000400000000000000" pitchFamily="2" charset="-78"/>
              </a:defRPr>
            </a:lvl1pPr>
          </a:lstStyle>
          <a:p>
            <a:fld id="{EEB19BB4-AC8B-44EF-9349-6B925A2D7BD8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B9F3D9-73DD-4D9F-A136-2F0056E820C5}"/>
              </a:ext>
            </a:extLst>
          </p:cNvPr>
          <p:cNvSpPr txBox="1"/>
          <p:nvPr userDrawn="1"/>
        </p:nvSpPr>
        <p:spPr>
          <a:xfrm>
            <a:off x="612458" y="6572364"/>
            <a:ext cx="143070" cy="2700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1400">
                <a:solidFill>
                  <a:schemeClr val="tx1">
                    <a:lumMod val="50000"/>
                    <a:lumOff val="50000"/>
                  </a:schemeClr>
                </a:solidFill>
                <a:cs typeface="B Homa" panose="00000400000000000000" pitchFamily="2" charset="-78"/>
              </a:rPr>
              <a:t>/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1EA8FC-9F85-4CF7-A8D0-18059F253D61}"/>
              </a:ext>
            </a:extLst>
          </p:cNvPr>
          <p:cNvCxnSpPr>
            <a:cxnSpLocks/>
          </p:cNvCxnSpPr>
          <p:nvPr userDrawn="1"/>
        </p:nvCxnSpPr>
        <p:spPr>
          <a:xfrm>
            <a:off x="1600078" y="999947"/>
            <a:ext cx="10591922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8B34C0B-087C-4CAD-8CBE-381DCE481BE5}"/>
              </a:ext>
            </a:extLst>
          </p:cNvPr>
          <p:cNvCxnSpPr>
            <a:cxnSpLocks/>
          </p:cNvCxnSpPr>
          <p:nvPr userDrawn="1"/>
        </p:nvCxnSpPr>
        <p:spPr>
          <a:xfrm flipH="1">
            <a:off x="-14514" y="6492154"/>
            <a:ext cx="1440000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5904" y="67547"/>
            <a:ext cx="685800" cy="86360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-89022" y="784047"/>
            <a:ext cx="1689100" cy="622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fa-IR" sz="1050" dirty="0">
                <a:solidFill>
                  <a:srgbClr val="002060"/>
                </a:solidFill>
              </a:rPr>
              <a:t>راه آهن جمهوری اسلامی ایران</a:t>
            </a:r>
            <a:br>
              <a:rPr lang="fa-IR" sz="1050" dirty="0">
                <a:solidFill>
                  <a:srgbClr val="002060"/>
                </a:solidFill>
              </a:rPr>
            </a:br>
            <a:r>
              <a:rPr lang="fa-IR" sz="1050" dirty="0">
                <a:solidFill>
                  <a:srgbClr val="002060"/>
                </a:solidFill>
              </a:rPr>
              <a:t>معاونت فنی و زیربنایی</a:t>
            </a:r>
            <a:endParaRPr lang="en-US" sz="105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126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29F18-D863-4816-B891-E0759857F77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3571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29F18-D863-4816-B891-E0759857F77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1827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29F18-D863-4816-B891-E0759857F77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2533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29F18-D863-4816-B891-E0759857F77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6975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29F18-D863-4816-B891-E0759857F77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582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29F18-D863-4816-B891-E0759857F77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836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 userDrawn="1"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C371A-12F5-4732-8C7E-89D10D6DDBF8}" type="datetime1">
              <a:rPr lang="en-US" smtClean="0"/>
              <a:t>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5B74-2C04-46BC-8CCB-2BB1E51C067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92853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29F18-D863-4816-B891-E0759857F77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0592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29F18-D863-4816-B891-E0759857F77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4327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562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کلیا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20F9A2E-8969-F03A-CE59-D7C20DB2CCD3}"/>
              </a:ext>
            </a:extLst>
          </p:cNvPr>
          <p:cNvSpPr/>
          <p:nvPr userDrawn="1"/>
        </p:nvSpPr>
        <p:spPr>
          <a:xfrm>
            <a:off x="0" y="0"/>
            <a:ext cx="12192000" cy="88007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E73E5A55-71DA-4D4D-71CB-AC574AD686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6668" y="161853"/>
            <a:ext cx="7163086" cy="718220"/>
          </a:xfrm>
          <a:prstGeom prst="rect">
            <a:avLst/>
          </a:prstGeom>
        </p:spPr>
        <p:txBody>
          <a:bodyPr anchor="ctr"/>
          <a:lstStyle>
            <a:lvl1pPr marL="0" indent="0" algn="just" rtl="1">
              <a:buFontTx/>
              <a:buNone/>
              <a:defRPr sz="2000" b="1">
                <a:solidFill>
                  <a:schemeClr val="bg1"/>
                </a:solidFill>
                <a:cs typeface="B Zar" panose="00000400000000000000" pitchFamily="2" charset="-78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EFDD56-4A4C-34A7-B1D4-15F8993F42DB}"/>
              </a:ext>
            </a:extLst>
          </p:cNvPr>
          <p:cNvSpPr/>
          <p:nvPr userDrawn="1"/>
        </p:nvSpPr>
        <p:spPr>
          <a:xfrm>
            <a:off x="0" y="981428"/>
            <a:ext cx="12192000" cy="60497"/>
          </a:xfrm>
          <a:prstGeom prst="rect">
            <a:avLst/>
          </a:prstGeom>
          <a:solidFill>
            <a:srgbClr val="002060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7356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8EFDD56-4A4C-34A7-B1D4-15F8993F42DB}"/>
              </a:ext>
            </a:extLst>
          </p:cNvPr>
          <p:cNvSpPr/>
          <p:nvPr userDrawn="1"/>
        </p:nvSpPr>
        <p:spPr>
          <a:xfrm>
            <a:off x="0" y="1"/>
            <a:ext cx="12192000" cy="1109272"/>
          </a:xfrm>
          <a:prstGeom prst="rect">
            <a:avLst/>
          </a:prstGeom>
          <a:solidFill>
            <a:srgbClr val="002060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687580" y="303418"/>
            <a:ext cx="8256769" cy="578695"/>
          </a:xfrm>
          <a:prstGeom prst="rect">
            <a:avLst/>
          </a:prstGeom>
        </p:spPr>
        <p:txBody>
          <a:bodyPr anchor="ctr"/>
          <a:lstStyle>
            <a:lvl1pPr marL="0" indent="0" algn="r" rtl="1">
              <a:buNone/>
              <a:defRPr sz="1800" b="1">
                <a:solidFill>
                  <a:schemeClr val="bg1"/>
                </a:solidFill>
                <a:cs typeface="B Zar" panose="00000400000000000000" pitchFamily="2" charset="-78"/>
              </a:defRPr>
            </a:lvl1pPr>
            <a:lvl2pPr marL="457200" indent="0" algn="just" rtl="1">
              <a:buNone/>
              <a:defRPr/>
            </a:lvl2pPr>
            <a:lvl3pPr marL="914400" indent="0" algn="just" rtl="1">
              <a:buNone/>
              <a:defRPr/>
            </a:lvl3pPr>
            <a:lvl4pPr marL="1371600" indent="0" algn="just" rtl="1">
              <a:buNone/>
              <a:defRPr/>
            </a:lvl4pPr>
            <a:lvl5pPr marL="1828800" indent="0" algn="just" rtl="1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EFDD56-4A4C-34A7-B1D4-15F8993F42DB}"/>
              </a:ext>
            </a:extLst>
          </p:cNvPr>
          <p:cNvSpPr/>
          <p:nvPr userDrawn="1"/>
        </p:nvSpPr>
        <p:spPr>
          <a:xfrm>
            <a:off x="0" y="1155550"/>
            <a:ext cx="12192000" cy="60497"/>
          </a:xfrm>
          <a:prstGeom prst="rect">
            <a:avLst/>
          </a:prstGeom>
          <a:solidFill>
            <a:srgbClr val="002060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78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1827-0A8F-4C56-A076-51B48A1504F3}" type="datetime1">
              <a:rPr lang="en-US" smtClean="0"/>
              <a:t>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5B74-2C04-46BC-8CCB-2BB1E51C0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938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CFB0-1E2B-4515-B944-2389DBBA8849}" type="datetime1">
              <a:rPr lang="en-US" smtClean="0"/>
              <a:t>1/12/2025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5B74-2C04-46BC-8CCB-2BB1E51C0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995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73E75-22E5-4E4B-A4E5-95DA9A682491}" type="datetime1">
              <a:rPr lang="en-US" smtClean="0"/>
              <a:t>1/12/2025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5B74-2C04-46BC-8CCB-2BB1E51C0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92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4BE7-F75E-40BA-B64B-7ECC831C3F86}" type="datetime1">
              <a:rPr lang="en-US" smtClean="0"/>
              <a:t>1/12/2025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5B74-2C04-46BC-8CCB-2BB1E51C0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21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E896A-A0D1-4766-AFEB-E279338210BF}" type="datetime1">
              <a:rPr lang="en-US" smtClean="0"/>
              <a:t>1/12/2025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5B74-2C04-46BC-8CCB-2BB1E51C0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54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8623280-06A8-498B-85B6-11597262EC0A}" type="datetime1">
              <a:rPr lang="en-US" smtClean="0"/>
              <a:t>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8A85B74-2C04-46BC-8CCB-2BB1E51C0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180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08882" y="286603"/>
            <a:ext cx="9746798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8882" y="1845734"/>
            <a:ext cx="9746798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A29F296-24A2-433F-96D7-C43529C64545}" type="datetime1">
              <a:rPr lang="en-US" smtClean="0"/>
              <a:t>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B8A85B74-2C04-46BC-8CCB-2BB1E51C067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-1"/>
            <a:ext cx="12217758" cy="6858000"/>
            <a:chOff x="0" y="-1"/>
            <a:chExt cx="12217758" cy="6858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0"/>
              <a:ext cx="283335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1934423" y="-1"/>
              <a:ext cx="283335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11956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8" r:id="rId21"/>
    <p:sldLayoutId id="2147483756" r:id="rId22"/>
    <p:sldLayoutId id="2147483757" r:id="rId23"/>
    <p:sldLayoutId id="2147483760" r:id="rId24"/>
    <p:sldLayoutId id="2147483762" r:id="rId25"/>
    <p:sldLayoutId id="2147483770" r:id="rId26"/>
    <p:sldLayoutId id="2147483771" r:id="rId27"/>
    <p:sldLayoutId id="2147483772" r:id="rId28"/>
    <p:sldLayoutId id="2147483773" r:id="rId29"/>
    <p:sldLayoutId id="2147483781" r:id="rId30"/>
    <p:sldLayoutId id="2147483783" r:id="rId31"/>
    <p:sldLayoutId id="2147483784" r:id="rId32"/>
    <p:sldLayoutId id="2147483785" r:id="rId33"/>
    <p:sldLayoutId id="2147483786" r:id="rId34"/>
  </p:sldLayoutIdLst>
  <p:hf hdr="0" ftr="0" dt="0"/>
  <p:txStyles>
    <p:titleStyle>
      <a:lvl1pPr algn="r" defTabSz="914400" rtl="1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3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3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2857" y="2331861"/>
            <a:ext cx="5538875" cy="223143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fa-IR" sz="2800" dirty="0" smtClean="0">
                <a:solidFill>
                  <a:srgbClr val="FF0000"/>
                </a:solidFill>
              </a:rPr>
              <a:t>گزارش تحلیل عملکرد شرکت راه آهن در خصوص سیاست های کلی نظام در بخش حمل و نقل ابلاغی سال 1379</a:t>
            </a:r>
            <a:endParaRPr lang="fa-IR" sz="2800" dirty="0">
              <a:solidFill>
                <a:srgbClr val="FF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-902497"/>
            <a:ext cx="6224631" cy="7782906"/>
            <a:chOff x="1924734" y="2514600"/>
            <a:chExt cx="8594358" cy="10783905"/>
          </a:xfrm>
          <a:solidFill>
            <a:schemeClr val="accent1"/>
          </a:solidFill>
        </p:grpSpPr>
        <p:sp>
          <p:nvSpPr>
            <p:cNvPr id="5" name="Freeform 4"/>
            <p:cNvSpPr/>
            <p:nvPr/>
          </p:nvSpPr>
          <p:spPr>
            <a:xfrm rot="16200000">
              <a:off x="971550" y="10134600"/>
              <a:ext cx="3813145" cy="1906778"/>
            </a:xfrm>
            <a:custGeom>
              <a:avLst/>
              <a:gdLst>
                <a:gd name="connsiteX0" fmla="*/ 0 w 3813628"/>
                <a:gd name="connsiteY0" fmla="*/ 0 h 1906814"/>
                <a:gd name="connsiteX1" fmla="*/ 3813628 w 3813628"/>
                <a:gd name="connsiteY1" fmla="*/ 0 h 1906814"/>
                <a:gd name="connsiteX2" fmla="*/ 1906814 w 3813628"/>
                <a:gd name="connsiteY2" fmla="*/ 1906814 h 1906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3628" h="1906814">
                  <a:moveTo>
                    <a:pt x="0" y="0"/>
                  </a:moveTo>
                  <a:lnTo>
                    <a:pt x="3813628" y="0"/>
                  </a:lnTo>
                  <a:lnTo>
                    <a:pt x="1906814" y="190681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B Nazanin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190750" y="6934200"/>
              <a:ext cx="3813492" cy="3813210"/>
            </a:xfrm>
            <a:custGeom>
              <a:avLst/>
              <a:gdLst>
                <a:gd name="connsiteX0" fmla="*/ 1906814 w 3813628"/>
                <a:gd name="connsiteY0" fmla="*/ 0 h 3813628"/>
                <a:gd name="connsiteX1" fmla="*/ 3813628 w 3813628"/>
                <a:gd name="connsiteY1" fmla="*/ 1906814 h 3813628"/>
                <a:gd name="connsiteX2" fmla="*/ 1906814 w 3813628"/>
                <a:gd name="connsiteY2" fmla="*/ 3813628 h 3813628"/>
                <a:gd name="connsiteX3" fmla="*/ 0 w 3813628"/>
                <a:gd name="connsiteY3" fmla="*/ 1906814 h 381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3628" h="3813628">
                  <a:moveTo>
                    <a:pt x="1906814" y="0"/>
                  </a:moveTo>
                  <a:lnTo>
                    <a:pt x="3813628" y="1906814"/>
                  </a:lnTo>
                  <a:lnTo>
                    <a:pt x="1906814" y="3813628"/>
                  </a:lnTo>
                  <a:lnTo>
                    <a:pt x="0" y="190681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B Nazanin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6705600" y="2514600"/>
              <a:ext cx="3813492" cy="3813210"/>
            </a:xfrm>
            <a:custGeom>
              <a:avLst/>
              <a:gdLst>
                <a:gd name="connsiteX0" fmla="*/ 1906814 w 3813628"/>
                <a:gd name="connsiteY0" fmla="*/ 0 h 3813628"/>
                <a:gd name="connsiteX1" fmla="*/ 3813628 w 3813628"/>
                <a:gd name="connsiteY1" fmla="*/ 1906814 h 3813628"/>
                <a:gd name="connsiteX2" fmla="*/ 1906814 w 3813628"/>
                <a:gd name="connsiteY2" fmla="*/ 3813628 h 3813628"/>
                <a:gd name="connsiteX3" fmla="*/ 0 w 3813628"/>
                <a:gd name="connsiteY3" fmla="*/ 1906814 h 381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3628" h="3813628">
                  <a:moveTo>
                    <a:pt x="1906814" y="0"/>
                  </a:moveTo>
                  <a:lnTo>
                    <a:pt x="3813628" y="1906814"/>
                  </a:lnTo>
                  <a:lnTo>
                    <a:pt x="1906814" y="3813628"/>
                  </a:lnTo>
                  <a:lnTo>
                    <a:pt x="0" y="190681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B Nazanin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4400550" y="4724400"/>
              <a:ext cx="3813492" cy="3813210"/>
            </a:xfrm>
            <a:custGeom>
              <a:avLst/>
              <a:gdLst>
                <a:gd name="connsiteX0" fmla="*/ 1906814 w 3813628"/>
                <a:gd name="connsiteY0" fmla="*/ 0 h 3813628"/>
                <a:gd name="connsiteX1" fmla="*/ 3813628 w 3813628"/>
                <a:gd name="connsiteY1" fmla="*/ 1906814 h 3813628"/>
                <a:gd name="connsiteX2" fmla="*/ 1906814 w 3813628"/>
                <a:gd name="connsiteY2" fmla="*/ 3813628 h 3813628"/>
                <a:gd name="connsiteX3" fmla="*/ 0 w 3813628"/>
                <a:gd name="connsiteY3" fmla="*/ 1906814 h 381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3628" h="3813628">
                  <a:moveTo>
                    <a:pt x="1906814" y="0"/>
                  </a:moveTo>
                  <a:lnTo>
                    <a:pt x="3813628" y="1906814"/>
                  </a:lnTo>
                  <a:lnTo>
                    <a:pt x="1906814" y="3813628"/>
                  </a:lnTo>
                  <a:lnTo>
                    <a:pt x="0" y="190681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B Nazanin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0319461-7A17-9CBC-91C5-F07C3FF08836}"/>
                </a:ext>
              </a:extLst>
            </p:cNvPr>
            <p:cNvSpPr/>
            <p:nvPr/>
          </p:nvSpPr>
          <p:spPr>
            <a:xfrm>
              <a:off x="2247900" y="2514600"/>
              <a:ext cx="3813492" cy="3813210"/>
            </a:xfrm>
            <a:custGeom>
              <a:avLst/>
              <a:gdLst>
                <a:gd name="connsiteX0" fmla="*/ 1906814 w 3813628"/>
                <a:gd name="connsiteY0" fmla="*/ 0 h 3813628"/>
                <a:gd name="connsiteX1" fmla="*/ 3813628 w 3813628"/>
                <a:gd name="connsiteY1" fmla="*/ 1906814 h 3813628"/>
                <a:gd name="connsiteX2" fmla="*/ 1906814 w 3813628"/>
                <a:gd name="connsiteY2" fmla="*/ 3813628 h 3813628"/>
                <a:gd name="connsiteX3" fmla="*/ 0 w 3813628"/>
                <a:gd name="connsiteY3" fmla="*/ 1906814 h 381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3628" h="3813628">
                  <a:moveTo>
                    <a:pt x="1906814" y="0"/>
                  </a:moveTo>
                  <a:lnTo>
                    <a:pt x="3813628" y="1906814"/>
                  </a:lnTo>
                  <a:lnTo>
                    <a:pt x="1906814" y="3813628"/>
                  </a:lnTo>
                  <a:lnTo>
                    <a:pt x="0" y="190681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B Nazanin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CA1B4C22-1FA5-518B-0C2D-307765B1E07F}"/>
                </a:ext>
              </a:extLst>
            </p:cNvPr>
            <p:cNvSpPr/>
            <p:nvPr/>
          </p:nvSpPr>
          <p:spPr>
            <a:xfrm flipV="1">
              <a:off x="2190750" y="11391900"/>
              <a:ext cx="3813492" cy="1906605"/>
            </a:xfrm>
            <a:custGeom>
              <a:avLst/>
              <a:gdLst>
                <a:gd name="connsiteX0" fmla="*/ 0 w 3813628"/>
                <a:gd name="connsiteY0" fmla="*/ 0 h 1906814"/>
                <a:gd name="connsiteX1" fmla="*/ 3813628 w 3813628"/>
                <a:gd name="connsiteY1" fmla="*/ 0 h 1906814"/>
                <a:gd name="connsiteX2" fmla="*/ 1906814 w 3813628"/>
                <a:gd name="connsiteY2" fmla="*/ 1906814 h 1906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3628" h="1906814">
                  <a:moveTo>
                    <a:pt x="0" y="0"/>
                  </a:moveTo>
                  <a:lnTo>
                    <a:pt x="3813628" y="0"/>
                  </a:lnTo>
                  <a:lnTo>
                    <a:pt x="1906814" y="190681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B Nazanin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4381500" y="9163050"/>
              <a:ext cx="3813175" cy="3813175"/>
            </a:xfrm>
            <a:custGeom>
              <a:avLst/>
              <a:gdLst>
                <a:gd name="connsiteX0" fmla="*/ 1906814 w 3813628"/>
                <a:gd name="connsiteY0" fmla="*/ 0 h 3813628"/>
                <a:gd name="connsiteX1" fmla="*/ 3813628 w 3813628"/>
                <a:gd name="connsiteY1" fmla="*/ 1906814 h 3813628"/>
                <a:gd name="connsiteX2" fmla="*/ 1906814 w 3813628"/>
                <a:gd name="connsiteY2" fmla="*/ 3813628 h 3813628"/>
                <a:gd name="connsiteX3" fmla="*/ 0 w 3813628"/>
                <a:gd name="connsiteY3" fmla="*/ 1906814 h 381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3628" h="3813628">
                  <a:moveTo>
                    <a:pt x="1906814" y="0"/>
                  </a:moveTo>
                  <a:lnTo>
                    <a:pt x="3813628" y="1906814"/>
                  </a:lnTo>
                  <a:lnTo>
                    <a:pt x="1906814" y="3813628"/>
                  </a:lnTo>
                  <a:lnTo>
                    <a:pt x="0" y="190681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B Nazanin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A1B4C22-1FA5-518B-0C2D-307765B1E07F}"/>
                </a:ext>
              </a:extLst>
            </p:cNvPr>
            <p:cNvSpPr/>
            <p:nvPr/>
          </p:nvSpPr>
          <p:spPr>
            <a:xfrm flipV="1">
              <a:off x="6553200" y="11391900"/>
              <a:ext cx="3813175" cy="1906270"/>
            </a:xfrm>
            <a:custGeom>
              <a:avLst/>
              <a:gdLst>
                <a:gd name="connsiteX0" fmla="*/ 0 w 3813628"/>
                <a:gd name="connsiteY0" fmla="*/ 0 h 1906814"/>
                <a:gd name="connsiteX1" fmla="*/ 3813628 w 3813628"/>
                <a:gd name="connsiteY1" fmla="*/ 0 h 1906814"/>
                <a:gd name="connsiteX2" fmla="*/ 1906814 w 3813628"/>
                <a:gd name="connsiteY2" fmla="*/ 1906814 h 1906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3628" h="1906814">
                  <a:moveTo>
                    <a:pt x="0" y="0"/>
                  </a:moveTo>
                  <a:lnTo>
                    <a:pt x="3813628" y="0"/>
                  </a:lnTo>
                  <a:lnTo>
                    <a:pt x="1906814" y="190681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B Nazanin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9BC0384-9FFE-5984-DA22-F0AB1D6559BC}"/>
                </a:ext>
              </a:extLst>
            </p:cNvPr>
            <p:cNvSpPr/>
            <p:nvPr/>
          </p:nvSpPr>
          <p:spPr>
            <a:xfrm rot="16200000">
              <a:off x="985511" y="5602515"/>
              <a:ext cx="3813209" cy="1906747"/>
            </a:xfrm>
            <a:custGeom>
              <a:avLst/>
              <a:gdLst>
                <a:gd name="connsiteX0" fmla="*/ 0 w 3813628"/>
                <a:gd name="connsiteY0" fmla="*/ 0 h 1906814"/>
                <a:gd name="connsiteX1" fmla="*/ 3813628 w 3813628"/>
                <a:gd name="connsiteY1" fmla="*/ 0 h 1906814"/>
                <a:gd name="connsiteX2" fmla="*/ 1906814 w 3813628"/>
                <a:gd name="connsiteY2" fmla="*/ 1906814 h 1906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3628" h="1906814">
                  <a:moveTo>
                    <a:pt x="0" y="0"/>
                  </a:moveTo>
                  <a:lnTo>
                    <a:pt x="3813628" y="0"/>
                  </a:lnTo>
                  <a:lnTo>
                    <a:pt x="1906814" y="190681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B Nazanin"/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749" y="106135"/>
            <a:ext cx="1913966" cy="193983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1938715" y="0"/>
            <a:ext cx="253285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B Nazanin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F4AF075-977D-4846-A30E-D29D4EAE1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5B74-2C04-46BC-8CCB-2BB1E51C06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89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949188" y="388245"/>
            <a:ext cx="61383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000" b="1" dirty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سهم جابجايی بار ريلی از حمل و نقل زمینی (با </a:t>
            </a:r>
            <a:r>
              <a:rPr lang="fa-IR" sz="20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بارنامه)</a:t>
            </a:r>
            <a:r>
              <a:rPr lang="fa-IR" sz="2000" b="1" dirty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 -</a:t>
            </a:r>
            <a:r>
              <a:rPr lang="fa-IR" sz="20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  تن کیلومتر</a:t>
            </a:r>
            <a:endParaRPr lang="en-US" sz="2000" dirty="0"/>
          </a:p>
        </p:txBody>
      </p:sp>
      <p:graphicFrame>
        <p:nvGraphicFramePr>
          <p:cNvPr id="5" name="Content Placeholder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9915168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2227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499340" y="539247"/>
            <a:ext cx="70590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000" b="1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سهم مسافر جابجا شده </a:t>
            </a:r>
            <a:r>
              <a:rPr lang="fa-IR" sz="2000" b="1" dirty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ريلی از حمل و نقل زمینی </a:t>
            </a:r>
            <a:r>
              <a:rPr lang="fa-IR" sz="20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- نفر</a:t>
            </a:r>
            <a:endParaRPr lang="en-US" sz="2000" dirty="0">
              <a:cs typeface="B Nazanin" panose="00000400000000000000" pitchFamily="2" charset="-78"/>
            </a:endParaRPr>
          </a:p>
        </p:txBody>
      </p:sp>
      <p:graphicFrame>
        <p:nvGraphicFramePr>
          <p:cNvPr id="6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2289586"/>
              </p:ext>
            </p:extLst>
          </p:nvPr>
        </p:nvGraphicFramePr>
        <p:xfrm>
          <a:off x="609600" y="1513114"/>
          <a:ext cx="10972800" cy="4613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09600" y="1298961"/>
            <a:ext cx="714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b="1" dirty="0" smtClean="0"/>
              <a:t>درصد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2894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4354880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ctangle 11"/>
          <p:cNvSpPr/>
          <p:nvPr/>
        </p:nvSpPr>
        <p:spPr>
          <a:xfrm>
            <a:off x="2805289" y="398417"/>
            <a:ext cx="6581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800" b="1" dirty="0" smtClean="0">
                <a:solidFill>
                  <a:srgbClr val="000000"/>
                </a:solidFill>
                <a:cs typeface="B Nazanin" panose="00000400000000000000" pitchFamily="2" charset="-78"/>
              </a:rPr>
              <a:t>تعداد لکوموتیو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45030" y="3540015"/>
            <a:ext cx="1175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 smtClean="0"/>
              <a:t>575 دستگاه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591801" y="1600200"/>
            <a:ext cx="1175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 smtClean="0"/>
              <a:t>1011 دستگاه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591801" y="3863181"/>
            <a:ext cx="1175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 smtClean="0"/>
              <a:t>523 دستگاه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51116" y="4922500"/>
            <a:ext cx="1175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 smtClean="0"/>
              <a:t>263 دستگاه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1153886" y="3863181"/>
            <a:ext cx="185058" cy="184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599714" y="2537700"/>
            <a:ext cx="298268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fa-IR" dirty="0" smtClean="0"/>
              <a:t>تعداد 130 دستگاه متوقف بالای 5 سال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32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3287544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2805289" y="398417"/>
            <a:ext cx="6581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800" b="1" dirty="0" smtClean="0">
                <a:solidFill>
                  <a:srgbClr val="000000"/>
                </a:solidFill>
                <a:cs typeface="B Nazanin" panose="00000400000000000000" pitchFamily="2" charset="-78"/>
              </a:rPr>
              <a:t>نسبت لکوموتیو آماده به کار به کل لکوموتیوها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1115786" y="3863181"/>
            <a:ext cx="990599" cy="37011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a-IR" sz="1800" dirty="0"/>
              <a:t> </a:t>
            </a:r>
            <a:r>
              <a:rPr lang="fa-IR" sz="1800" dirty="0" smtClean="0"/>
              <a:t>46 </a:t>
            </a:r>
            <a:r>
              <a:rPr lang="fa-IR" sz="1800" dirty="0" smtClean="0"/>
              <a:t>درصد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16716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4806926"/>
              </p:ext>
            </p:extLst>
          </p:nvPr>
        </p:nvGraphicFramePr>
        <p:xfrm>
          <a:off x="609600" y="1349830"/>
          <a:ext cx="10972800" cy="4776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2805289" y="398417"/>
            <a:ext cx="6581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800" b="1" dirty="0" smtClean="0">
                <a:solidFill>
                  <a:srgbClr val="000000"/>
                </a:solidFill>
                <a:cs typeface="B Nazanin" panose="00000400000000000000" pitchFamily="2" charset="-78"/>
              </a:rPr>
              <a:t>تعداد واگن باری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10711541" y="2634342"/>
            <a:ext cx="1132116" cy="3483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a-IR" sz="1400" dirty="0" smtClean="0"/>
              <a:t>27341 </a:t>
            </a:r>
            <a:r>
              <a:rPr lang="fa-IR" sz="1400" dirty="0" smtClean="0"/>
              <a:t>دستگاه</a:t>
            </a:r>
            <a:endParaRPr lang="en-US" sz="1400" dirty="0"/>
          </a:p>
        </p:txBody>
      </p:sp>
      <p:sp>
        <p:nvSpPr>
          <p:cNvPr id="7" name="TextBox 1"/>
          <p:cNvSpPr txBox="1"/>
          <p:nvPr/>
        </p:nvSpPr>
        <p:spPr>
          <a:xfrm>
            <a:off x="10559142" y="1703614"/>
            <a:ext cx="1132116" cy="3483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a-IR" sz="1400" dirty="0" smtClean="0"/>
              <a:t>30891 </a:t>
            </a:r>
            <a:r>
              <a:rPr lang="fa-IR" sz="1400" dirty="0" smtClean="0"/>
              <a:t>دستگاه</a:t>
            </a:r>
            <a:endParaRPr lang="en-US" sz="1400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1197429" y="4082143"/>
            <a:ext cx="293914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197429" y="3634582"/>
            <a:ext cx="293914" cy="2068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277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4479199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2805289" y="398417"/>
            <a:ext cx="6581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800" b="1" dirty="0" smtClean="0">
                <a:solidFill>
                  <a:srgbClr val="000000"/>
                </a:solidFill>
                <a:cs typeface="B Nazanin" panose="00000400000000000000" pitchFamily="2" charset="-78"/>
              </a:rPr>
              <a:t>نسبت واگن باری آماده به کار به کل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10940143" y="3946071"/>
            <a:ext cx="642257" cy="3810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a-IR" sz="1100" dirty="0" smtClean="0"/>
              <a:t>88 </a:t>
            </a:r>
            <a:r>
              <a:rPr lang="fa-IR" sz="1100" dirty="0" smtClean="0"/>
              <a:t>درصد</a:t>
            </a:r>
            <a:endParaRPr lang="en-US" sz="1100" dirty="0"/>
          </a:p>
        </p:txBody>
      </p:sp>
      <p:sp>
        <p:nvSpPr>
          <p:cNvPr id="7" name="TextBox 1"/>
          <p:cNvSpPr txBox="1"/>
          <p:nvPr/>
        </p:nvSpPr>
        <p:spPr>
          <a:xfrm>
            <a:off x="1219200" y="5382985"/>
            <a:ext cx="642257" cy="3810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a-IR" sz="1100" dirty="0" smtClean="0"/>
              <a:t>82 </a:t>
            </a:r>
            <a:r>
              <a:rPr lang="fa-IR" sz="1100" dirty="0" smtClean="0"/>
              <a:t>درصد</a:t>
            </a:r>
            <a:endParaRPr lang="en-US" sz="1100" dirty="0"/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121229" y="4169229"/>
            <a:ext cx="217714" cy="1578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8051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010457"/>
              </p:ext>
            </p:extLst>
          </p:nvPr>
        </p:nvGraphicFramePr>
        <p:xfrm>
          <a:off x="337457" y="348342"/>
          <a:ext cx="11593286" cy="3517406"/>
        </p:xfrm>
        <a:graphic>
          <a:graphicData uri="http://schemas.openxmlformats.org/drawingml/2006/table">
            <a:tbl>
              <a:tblPr rtl="1">
                <a:tableStyleId>{22838BEF-8BB2-4498-84A7-C5851F593DF1}</a:tableStyleId>
              </a:tblPr>
              <a:tblGrid>
                <a:gridCol w="2902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0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11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81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89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778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42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69278">
                <a:tc gridSpan="7">
                  <a:txBody>
                    <a:bodyPr/>
                    <a:lstStyle/>
                    <a:p>
                      <a:pPr algn="ctr" rtl="1" fontAlgn="ctr"/>
                      <a:r>
                        <a:rPr lang="fa-IR" sz="2600" u="none" strike="noStrike" dirty="0">
                          <a:effectLst/>
                          <a:cs typeface="B Titr" panose="00000700000000000000" pitchFamily="2" charset="-78"/>
                        </a:rPr>
                        <a:t>آمار واگن های مسافری (خواب و اتوبوسی)</a:t>
                      </a:r>
                      <a:r>
                        <a:rPr lang="fa-IR" sz="2600" u="none" strike="noStrike" baseline="0" dirty="0">
                          <a:effectLst/>
                          <a:cs typeface="B Titr" panose="00000700000000000000" pitchFamily="2" charset="-78"/>
                        </a:rPr>
                        <a:t> دارای مجوز سیر </a:t>
                      </a:r>
                      <a:r>
                        <a:rPr lang="fa-IR" sz="2600" u="none" strike="noStrike" dirty="0">
                          <a:effectLst/>
                          <a:cs typeface="B Titr" panose="00000700000000000000" pitchFamily="2" charset="-78"/>
                        </a:rPr>
                        <a:t>به تفکیک عمر</a:t>
                      </a:r>
                      <a:r>
                        <a:rPr lang="en-US" sz="2600" u="none" strike="noStrike" dirty="0">
                          <a:effectLst/>
                          <a:cs typeface="B Titr" panose="00000700000000000000" pitchFamily="2" charset="-78"/>
                        </a:rPr>
                        <a:t> </a:t>
                      </a:r>
                      <a:r>
                        <a:rPr lang="fa-IR" sz="2600" u="none" strike="noStrike" dirty="0" smtClean="0">
                          <a:effectLst/>
                          <a:cs typeface="B Titr" panose="00000700000000000000" pitchFamily="2" charset="-78"/>
                        </a:rPr>
                        <a:t>تا </a:t>
                      </a:r>
                      <a:r>
                        <a:rPr lang="fa-IR" sz="2600" u="none" strike="noStrike" dirty="0">
                          <a:effectLst/>
                          <a:cs typeface="B Titr" panose="00000700000000000000" pitchFamily="2" charset="-78"/>
                        </a:rPr>
                        <a:t>شهریور</a:t>
                      </a:r>
                      <a:r>
                        <a:rPr lang="fa-IR" sz="2600" u="none" strike="noStrike" baseline="0" dirty="0">
                          <a:effectLst/>
                          <a:cs typeface="B Titr" panose="00000700000000000000" pitchFamily="2" charset="-78"/>
                        </a:rPr>
                        <a:t>1403</a:t>
                      </a:r>
                      <a:endParaRPr lang="fa-IR" sz="2600" b="1" i="0" u="none" strike="noStrike" dirty="0">
                        <a:solidFill>
                          <a:srgbClr val="000000"/>
                        </a:solidFill>
                        <a:effectLst/>
                        <a:latin typeface="B Titr" panose="00000700000000000000" pitchFamily="2" charset="-78"/>
                        <a:cs typeface="B Titr" panose="00000700000000000000" pitchFamily="2" charset="-78"/>
                      </a:endParaRPr>
                    </a:p>
                  </a:txBody>
                  <a:tcPr marL="9238" marR="9238" marT="9237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152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Zar" panose="00000400000000000000" pitchFamily="2" charset="-78"/>
                        </a:rPr>
                        <a:t>سن</a:t>
                      </a:r>
                      <a:endParaRPr lang="fa-IR" sz="1500" b="1" i="0" u="none" strike="noStrike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cs typeface="B Zar" panose="00000400000000000000" pitchFamily="2" charset="-78"/>
                      </a:endParaRPr>
                    </a:p>
                  </a:txBody>
                  <a:tcPr marL="9238" marR="9238" marT="9237" marB="0" anchor="ctr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u="none" strike="noStrike" dirty="0">
                          <a:solidFill>
                            <a:schemeClr val="bg1"/>
                          </a:solidFill>
                          <a:effectLst/>
                          <a:cs typeface="B Zar" panose="00000400000000000000" pitchFamily="2" charset="-78"/>
                        </a:rPr>
                        <a:t>تا 30 سال</a:t>
                      </a:r>
                      <a:endParaRPr lang="fa-IR" sz="1500" b="1" i="0" u="none" strike="noStrike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cs typeface="B Zar" panose="00000400000000000000" pitchFamily="2" charset="-78"/>
                      </a:endParaRPr>
                    </a:p>
                  </a:txBody>
                  <a:tcPr marL="9238" marR="9238" marT="9237" marB="0" anchor="ctr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Zar" panose="00000400000000000000" pitchFamily="2" charset="-78"/>
                        </a:rPr>
                        <a:t>بالای 30 سال بازسازی شده</a:t>
                      </a:r>
                    </a:p>
                  </a:txBody>
                  <a:tcPr marL="9238" marR="9238" marT="9237" marB="0" anchor="ctr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u="none" strike="noStrike" dirty="0">
                          <a:solidFill>
                            <a:schemeClr val="bg1"/>
                          </a:solidFill>
                          <a:effectLst/>
                          <a:cs typeface="B Zar" panose="00000400000000000000" pitchFamily="2" charset="-78"/>
                        </a:rPr>
                        <a:t>زیر 30 سال و بالای 30 سال بازسازی شده</a:t>
                      </a:r>
                      <a:endParaRPr lang="fa-IR" sz="1500" b="1" i="0" u="none" strike="noStrike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cs typeface="B Zar" panose="00000400000000000000" pitchFamily="2" charset="-78"/>
                      </a:endParaRPr>
                    </a:p>
                  </a:txBody>
                  <a:tcPr marL="9238" marR="9238" marT="9237" marB="0" anchor="ctr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u="none" strike="noStrike" dirty="0">
                          <a:solidFill>
                            <a:schemeClr val="bg1"/>
                          </a:solidFill>
                          <a:effectLst/>
                          <a:cs typeface="B Zar" panose="00000400000000000000" pitchFamily="2" charset="-78"/>
                        </a:rPr>
                        <a:t>جمع کل بالای 30 سال بازسازی نشده</a:t>
                      </a:r>
                    </a:p>
                  </a:txBody>
                  <a:tcPr marL="9238" marR="9238" marT="9237" marB="0" anchor="ctr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u="none" strike="noStrike" dirty="0">
                          <a:solidFill>
                            <a:schemeClr val="bg1"/>
                          </a:solidFill>
                          <a:effectLst/>
                          <a:cs typeface="B Zar" panose="00000400000000000000" pitchFamily="2" charset="-78"/>
                        </a:rPr>
                        <a:t>31 تا 45 سال</a:t>
                      </a:r>
                      <a:endParaRPr lang="fa-IR" sz="1500" b="1" i="0" u="none" strike="noStrike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cs typeface="B Zar" panose="00000400000000000000" pitchFamily="2" charset="-78"/>
                      </a:endParaRPr>
                    </a:p>
                  </a:txBody>
                  <a:tcPr marL="9238" marR="9238" marT="9237" marB="0" anchor="ctr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u="none" strike="noStrike" dirty="0">
                          <a:solidFill>
                            <a:schemeClr val="bg1"/>
                          </a:solidFill>
                          <a:effectLst/>
                          <a:cs typeface="B Zar" panose="00000400000000000000" pitchFamily="2" charset="-78"/>
                        </a:rPr>
                        <a:t>46 تا 55 سال</a:t>
                      </a:r>
                      <a:endParaRPr lang="fa-IR" sz="1500" b="1" i="0" u="none" strike="noStrike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cs typeface="B Zar" panose="00000400000000000000" pitchFamily="2" charset="-78"/>
                      </a:endParaRPr>
                    </a:p>
                  </a:txBody>
                  <a:tcPr marL="9238" marR="9238" marT="9237" marB="0" anchor="ctr"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660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900" b="1" u="none" strike="noStrike" dirty="0">
                          <a:effectLst/>
                          <a:cs typeface="B Titr" panose="00000700000000000000" pitchFamily="2" charset="-78"/>
                        </a:rPr>
                        <a:t>تعداد کل</a:t>
                      </a:r>
                      <a:endParaRPr lang="fa-IR" sz="19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Titr" panose="00000700000000000000" pitchFamily="2" charset="-78"/>
                      </a:endParaRPr>
                    </a:p>
                  </a:txBody>
                  <a:tcPr marL="9238" marR="9238" marT="9237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22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B Titr" panose="00000700000000000000" pitchFamily="2" charset="-78"/>
                        </a:rPr>
                        <a:t>614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Titr" panose="00000700000000000000" pitchFamily="2" charset="-78"/>
                      </a:endParaRPr>
                    </a:p>
                  </a:txBody>
                  <a:tcPr marL="9238" marR="9238" marT="9237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2200" b="1" u="none" strike="noStrike" dirty="0">
                          <a:effectLst/>
                          <a:cs typeface="B Titr" panose="00000700000000000000" pitchFamily="2" charset="-78"/>
                        </a:rPr>
                        <a:t>307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Titr" panose="00000700000000000000" pitchFamily="2" charset="-78"/>
                      </a:endParaRPr>
                    </a:p>
                  </a:txBody>
                  <a:tcPr marL="9238" marR="9238" marT="9237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2200" b="1" u="none" strike="noStrike" dirty="0">
                          <a:effectLst/>
                          <a:cs typeface="B Titr" panose="00000700000000000000" pitchFamily="2" charset="-78"/>
                        </a:rPr>
                        <a:t>921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Titr" panose="00000700000000000000" pitchFamily="2" charset="-78"/>
                      </a:endParaRPr>
                    </a:p>
                  </a:txBody>
                  <a:tcPr marL="9238" marR="9238" marT="9237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2200" b="1" u="none" strike="noStrike" dirty="0">
                          <a:effectLst/>
                          <a:cs typeface="B Titr" panose="00000700000000000000" pitchFamily="2" charset="-78"/>
                        </a:rPr>
                        <a:t>227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Titr" panose="00000700000000000000" pitchFamily="2" charset="-78"/>
                      </a:endParaRPr>
                    </a:p>
                  </a:txBody>
                  <a:tcPr marL="9238" marR="9238" marT="9237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2200" b="1" u="none" strike="noStrike" dirty="0">
                          <a:effectLst/>
                          <a:cs typeface="B Titr" panose="00000700000000000000" pitchFamily="2" charset="-78"/>
                        </a:rPr>
                        <a:t>157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Titr" panose="00000700000000000000" pitchFamily="2" charset="-78"/>
                      </a:endParaRPr>
                    </a:p>
                  </a:txBody>
                  <a:tcPr marL="9238" marR="9238" marT="9237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2200" b="1" u="none" strike="noStrike" dirty="0">
                          <a:effectLst/>
                          <a:cs typeface="B Titr" panose="00000700000000000000" pitchFamily="2" charset="-78"/>
                        </a:rPr>
                        <a:t>70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Titr" panose="00000700000000000000" pitchFamily="2" charset="-78"/>
                      </a:endParaRPr>
                    </a:p>
                  </a:txBody>
                  <a:tcPr marL="9238" marR="9238" marT="9237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9533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0EFF077-BEDA-4099-ADF4-002DC429E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165" y="79133"/>
            <a:ext cx="10119360" cy="646278"/>
          </a:xfrm>
        </p:spPr>
        <p:txBody>
          <a:bodyPr>
            <a:noAutofit/>
          </a:bodyPr>
          <a:lstStyle/>
          <a:p>
            <a:pPr algn="ctr" rtl="1">
              <a:lnSpc>
                <a:spcPct val="150000"/>
              </a:lnSpc>
            </a:pPr>
            <a:r>
              <a:rPr lang="fa-IR" sz="2200" dirty="0">
                <a:cs typeface="B Titr" panose="00000700000000000000" pitchFamily="2" charset="-78"/>
              </a:rPr>
              <a:t>آمار 13 ساله </a:t>
            </a:r>
            <a:r>
              <a:rPr lang="fa-IR" sz="2800" dirty="0">
                <a:solidFill>
                  <a:srgbClr val="FF0000"/>
                </a:solidFill>
                <a:cs typeface="B Titr" panose="00000700000000000000" pitchFamily="2" charset="-78"/>
              </a:rPr>
              <a:t>نوسازی</a:t>
            </a:r>
            <a:r>
              <a:rPr lang="fa-IR" sz="2200" dirty="0">
                <a:cs typeface="B Titr" panose="00000700000000000000" pitchFamily="2" charset="-78"/>
              </a:rPr>
              <a:t> واگن های مسافری، خدماتی و خودکشش (دستگاه)</a:t>
            </a:r>
            <a:endParaRPr lang="ar-SA" sz="2200" dirty="0">
              <a:cs typeface="B Titr" panose="00000700000000000000" pitchFamily="2" charset="-78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/>
          </p:nvPr>
        </p:nvGraphicFramePr>
        <p:xfrm>
          <a:off x="0" y="725410"/>
          <a:ext cx="12192000" cy="6132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8304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62354" y="1257298"/>
            <a:ext cx="10972800" cy="5433648"/>
          </a:xfrm>
        </p:spPr>
        <p:txBody>
          <a:bodyPr>
            <a:normAutofit/>
          </a:bodyPr>
          <a:lstStyle/>
          <a:p>
            <a:pPr marL="300030" lvl="1" indent="0" algn="r" rtl="1">
              <a:lnSpc>
                <a:spcPct val="150000"/>
              </a:lnSpc>
              <a:buNone/>
            </a:pPr>
            <a:r>
              <a:rPr lang="fa-IR" sz="2800" dirty="0" smtClean="0">
                <a:cs typeface="B Nazanin" panose="00000400000000000000" pitchFamily="2" charset="-78"/>
              </a:rPr>
              <a:t>سیاست دوم-</a:t>
            </a:r>
            <a:r>
              <a:rPr lang="ar-SA" sz="2800" dirty="0" smtClean="0">
                <a:cs typeface="B Nazanin" panose="00000400000000000000" pitchFamily="2" charset="-78"/>
              </a:rPr>
              <a:t> </a:t>
            </a:r>
            <a:r>
              <a:rPr lang="ar-SA" sz="2800" dirty="0">
                <a:cs typeface="B Nazanin" panose="00000400000000000000" pitchFamily="2" charset="-78"/>
              </a:rPr>
              <a:t>افزایش‌ بهره‌وری‌ تا رسیدن‌ به‌ سطح‌ عالی‌ از طریق‌ پیشرفت‌ و بهبود روش‌های‌ حمل‌ و نقل‌ و مدیریت‌ و منابع‌ انسانی‌ و اطلاعات‌</a:t>
            </a:r>
            <a:r>
              <a:rPr lang="en-US" sz="2800" dirty="0">
                <a:cs typeface="B Nazanin" panose="00000400000000000000" pitchFamily="2" charset="-78"/>
              </a:rPr>
              <a:t/>
            </a:r>
            <a:br>
              <a:rPr lang="en-US" sz="2800" dirty="0">
                <a:cs typeface="B Nazanin" panose="00000400000000000000" pitchFamily="2" charset="-78"/>
              </a:rPr>
            </a:br>
            <a:r>
              <a:rPr lang="en-US" sz="2800" dirty="0">
                <a:cs typeface="B Nazanin" panose="00000400000000000000" pitchFamily="2" charset="-78"/>
              </a:rPr>
              <a:t/>
            </a:r>
            <a:br>
              <a:rPr lang="en-US" sz="2800" dirty="0">
                <a:cs typeface="B Nazanin" panose="00000400000000000000" pitchFamily="2" charset="-78"/>
              </a:rPr>
            </a:b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84600" y="70772"/>
            <a:ext cx="71333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 fontAlgn="ctr"/>
            <a:r>
              <a:rPr lang="fa-IR" sz="32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سیاست های کلی نظام در بخش حمل و نقل </a:t>
            </a:r>
            <a:br>
              <a:rPr lang="fa-IR" sz="32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</a:br>
            <a:r>
              <a:rPr lang="fa-IR" sz="32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مصوب سال 1379</a:t>
            </a:r>
            <a:endParaRPr lang="fa-IR" sz="3200" b="1" dirty="0">
              <a:solidFill>
                <a:srgbClr val="000000"/>
              </a:solidFill>
              <a:latin typeface="B Nazanin" panose="00000400000000000000" pitchFamily="2" charset="-78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15008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2158688"/>
              </p:ext>
            </p:extLst>
          </p:nvPr>
        </p:nvGraphicFramePr>
        <p:xfrm>
          <a:off x="609600" y="1375954"/>
          <a:ext cx="10972800" cy="4750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505C781-37B7-91C7-6C7A-2139831C5855}"/>
              </a:ext>
            </a:extLst>
          </p:cNvPr>
          <p:cNvSpPr/>
          <p:nvPr/>
        </p:nvSpPr>
        <p:spPr>
          <a:xfrm>
            <a:off x="2805289" y="354893"/>
            <a:ext cx="6581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800" b="1" dirty="0" smtClean="0">
                <a:solidFill>
                  <a:srgbClr val="000000"/>
                </a:solidFill>
                <a:latin typeface="B Mitra" panose="00000400000000000000" pitchFamily="2" charset="-78"/>
                <a:cs typeface="B Titr" panose="00000700000000000000" pitchFamily="2" charset="-78"/>
              </a:rPr>
              <a:t>نسبت طول کل خطوط ریلی به جمعیت</a:t>
            </a:r>
            <a:endParaRPr lang="fa-IR" sz="2800" b="1" dirty="0">
              <a:solidFill>
                <a:srgbClr val="000000"/>
              </a:solidFill>
              <a:latin typeface="B Mitra" panose="00000400000000000000" pitchFamily="2" charset="-78"/>
              <a:cs typeface="B Titr" panose="000007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6365" y="942368"/>
            <a:ext cx="18998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b="1" dirty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(کیلومتر/میلیون نفر)</a:t>
            </a:r>
            <a:r>
              <a:rPr lang="fa-I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860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62354" y="1257298"/>
            <a:ext cx="10972800" cy="5433648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fa-IR" sz="2800" dirty="0" smtClean="0">
                <a:cs typeface="B Nazanin" panose="00000400000000000000" pitchFamily="2" charset="-78"/>
              </a:rPr>
              <a:t>سیاست اول-</a:t>
            </a:r>
            <a:r>
              <a:rPr lang="ar-SA" sz="2800" dirty="0" smtClean="0">
                <a:cs typeface="B Nazanin" panose="00000400000000000000" pitchFamily="2" charset="-78"/>
              </a:rPr>
              <a:t> </a:t>
            </a:r>
            <a:r>
              <a:rPr lang="ar-SA" sz="2800" dirty="0">
                <a:cs typeface="B Nazanin" panose="00000400000000000000" pitchFamily="2" charset="-78"/>
              </a:rPr>
              <a:t>ایجاد نظام‌ جامع‌ حمل‌ و نقل‌ و تنظیم‌ سهم‌ هر یک‌ از زیربخش‌های‌ آن‌ با اولویت‌ دادن‌ به‌ حمل‌ و نقل‌ ریلی‌ و با توجه‌ به‌ جهات‌ </a:t>
            </a:r>
            <a:r>
              <a:rPr lang="ar-SA" sz="2800" dirty="0" smtClean="0">
                <a:cs typeface="B Nazanin" panose="00000400000000000000" pitchFamily="2" charset="-78"/>
              </a:rPr>
              <a:t>زیر</a:t>
            </a:r>
            <a:r>
              <a:rPr lang="fa-IR" sz="2800" dirty="0" smtClean="0">
                <a:cs typeface="B Nazanin" panose="00000400000000000000" pitchFamily="2" charset="-78"/>
              </a:rPr>
              <a:t>:</a:t>
            </a:r>
          </a:p>
          <a:p>
            <a:pPr marL="300030" lvl="1" indent="0" algn="r" rtl="1">
              <a:lnSpc>
                <a:spcPct val="150000"/>
              </a:lnSpc>
              <a:buNone/>
            </a:pPr>
            <a:r>
              <a:rPr lang="ar-SA" sz="2000" dirty="0" smtClean="0">
                <a:cs typeface="B Nazanin" panose="00000400000000000000" pitchFamily="2" charset="-78"/>
              </a:rPr>
              <a:t>ـ </a:t>
            </a:r>
            <a:r>
              <a:rPr lang="ar-SA" sz="2000" dirty="0">
                <a:cs typeface="B Nazanin" panose="00000400000000000000" pitchFamily="2" charset="-78"/>
              </a:rPr>
              <a:t>ملاحظات‌ اقتصادی‌ و دفاعی‌ و امنیتی‌</a:t>
            </a:r>
            <a:r>
              <a:rPr lang="en-US" sz="2000" dirty="0">
                <a:cs typeface="B Nazanin" panose="00000400000000000000" pitchFamily="2" charset="-78"/>
              </a:rPr>
              <a:t/>
            </a:r>
            <a:br>
              <a:rPr lang="en-US" sz="2000" dirty="0">
                <a:cs typeface="B Nazanin" panose="00000400000000000000" pitchFamily="2" charset="-78"/>
              </a:rPr>
            </a:br>
            <a:r>
              <a:rPr lang="ar-SA" sz="2000" dirty="0">
                <a:cs typeface="B Nazanin" panose="00000400000000000000" pitchFamily="2" charset="-78"/>
              </a:rPr>
              <a:t>ـ کاهش‌ شدت‌ مصرف‌ انرژی‌</a:t>
            </a:r>
            <a:r>
              <a:rPr lang="en-US" sz="2000" dirty="0">
                <a:cs typeface="B Nazanin" panose="00000400000000000000" pitchFamily="2" charset="-78"/>
              </a:rPr>
              <a:t/>
            </a:r>
            <a:br>
              <a:rPr lang="en-US" sz="2000" dirty="0">
                <a:cs typeface="B Nazanin" panose="00000400000000000000" pitchFamily="2" charset="-78"/>
              </a:rPr>
            </a:br>
            <a:r>
              <a:rPr lang="ar-SA" sz="2000" dirty="0">
                <a:cs typeface="B Nazanin" panose="00000400000000000000" pitchFamily="2" charset="-78"/>
              </a:rPr>
              <a:t>ـ کاهش‌ آلودگی‌ زیست‌ محیطی‌</a:t>
            </a:r>
            <a:r>
              <a:rPr lang="en-US" sz="2000" dirty="0">
                <a:cs typeface="B Nazanin" panose="00000400000000000000" pitchFamily="2" charset="-78"/>
              </a:rPr>
              <a:t/>
            </a:r>
            <a:br>
              <a:rPr lang="en-US" sz="2000" dirty="0">
                <a:cs typeface="B Nazanin" panose="00000400000000000000" pitchFamily="2" charset="-78"/>
              </a:rPr>
            </a:br>
            <a:r>
              <a:rPr lang="ar-SA" sz="2000" dirty="0">
                <a:cs typeface="B Nazanin" panose="00000400000000000000" pitchFamily="2" charset="-78"/>
              </a:rPr>
              <a:t>ـ افزایش‌ ایمنی‌</a:t>
            </a:r>
            <a:r>
              <a:rPr lang="en-US" sz="2000" dirty="0">
                <a:cs typeface="B Nazanin" panose="00000400000000000000" pitchFamily="2" charset="-78"/>
              </a:rPr>
              <a:t/>
            </a:r>
            <a:br>
              <a:rPr lang="en-US" sz="2000" dirty="0">
                <a:cs typeface="B Nazanin" panose="00000400000000000000" pitchFamily="2" charset="-78"/>
              </a:rPr>
            </a:br>
            <a:r>
              <a:rPr lang="ar-SA" sz="2000" dirty="0">
                <a:cs typeface="B Nazanin" panose="00000400000000000000" pitchFamily="2" charset="-78"/>
              </a:rPr>
              <a:t>ـ برقراری‌ تعادل‌ و تناسب‌ بین‌ زیرساخت‌ها و ناوگان‌ و تجهیزات‌ ناوبری‌ و </a:t>
            </a:r>
            <a:r>
              <a:rPr lang="ar-SA" sz="2000" dirty="0" smtClean="0">
                <a:cs typeface="B Nazanin" panose="00000400000000000000" pitchFamily="2" charset="-78"/>
              </a:rPr>
              <a:t>تقاضا</a:t>
            </a:r>
            <a:endParaRPr lang="fa-IR" sz="2000" dirty="0" smtClean="0">
              <a:cs typeface="B Nazanin" panose="00000400000000000000" pitchFamily="2" charset="-78"/>
            </a:endParaRPr>
          </a:p>
          <a:p>
            <a:pPr marL="300030" lvl="1" indent="0" algn="r" rtl="1">
              <a:lnSpc>
                <a:spcPct val="150000"/>
              </a:lnSpc>
              <a:buNone/>
            </a:pPr>
            <a:r>
              <a:rPr lang="en-US" sz="2500" dirty="0">
                <a:cs typeface="B Nazanin" panose="00000400000000000000" pitchFamily="2" charset="-78"/>
              </a:rPr>
              <a:t/>
            </a:r>
            <a:br>
              <a:rPr lang="en-US" sz="2500" dirty="0">
                <a:cs typeface="B Nazanin" panose="00000400000000000000" pitchFamily="2" charset="-78"/>
              </a:rPr>
            </a:br>
            <a:r>
              <a:rPr lang="en-US" sz="2800" dirty="0">
                <a:cs typeface="B Nazanin" panose="00000400000000000000" pitchFamily="2" charset="-78"/>
              </a:rPr>
              <a:t/>
            </a:r>
            <a:br>
              <a:rPr lang="en-US" sz="2800" dirty="0">
                <a:cs typeface="B Nazanin" panose="00000400000000000000" pitchFamily="2" charset="-78"/>
              </a:rPr>
            </a:br>
            <a:r>
              <a:rPr lang="en-US" sz="2800" dirty="0">
                <a:cs typeface="B Nazanin" panose="00000400000000000000" pitchFamily="2" charset="-78"/>
              </a:rPr>
              <a:t/>
            </a:r>
            <a:br>
              <a:rPr lang="en-US" sz="2800" dirty="0">
                <a:cs typeface="B Nazanin" panose="00000400000000000000" pitchFamily="2" charset="-78"/>
              </a:rPr>
            </a:b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84600" y="70772"/>
            <a:ext cx="71333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 fontAlgn="ctr"/>
            <a:r>
              <a:rPr lang="fa-IR" sz="32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سیاست های کلی نظام در بخش حمل و نقل </a:t>
            </a:r>
            <a:br>
              <a:rPr lang="fa-IR" sz="32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</a:br>
            <a:r>
              <a:rPr lang="fa-IR" sz="32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مصوب سال 1379</a:t>
            </a:r>
            <a:endParaRPr lang="fa-IR" sz="3200" b="1" dirty="0">
              <a:solidFill>
                <a:srgbClr val="000000"/>
              </a:solidFill>
              <a:latin typeface="B Nazanin" panose="00000400000000000000" pitchFamily="2" charset="-78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2156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4174029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3476532" y="452814"/>
            <a:ext cx="5238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fa-IR" sz="2800" b="1" dirty="0">
                <a:cs typeface="B Titr" panose="00000700000000000000" pitchFamily="2" charset="-78"/>
              </a:rPr>
              <a:t>نسبت طول کل خطوط ریلی به مساحت </a:t>
            </a:r>
          </a:p>
        </p:txBody>
      </p:sp>
      <p:sp>
        <p:nvSpPr>
          <p:cNvPr id="2" name="Rectangle 1"/>
          <p:cNvSpPr/>
          <p:nvPr/>
        </p:nvSpPr>
        <p:spPr>
          <a:xfrm>
            <a:off x="273406" y="1230868"/>
            <a:ext cx="2451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b="1" dirty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کیلومتر/ هزار کیلومتر </a:t>
            </a:r>
            <a:r>
              <a:rPr lang="fa-IR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مربع</a:t>
            </a:r>
            <a:r>
              <a:rPr lang="fa-IR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444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231391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505C781-37B7-91C7-6C7A-2139831C5855}"/>
              </a:ext>
            </a:extLst>
          </p:cNvPr>
          <p:cNvSpPr/>
          <p:nvPr/>
        </p:nvSpPr>
        <p:spPr>
          <a:xfrm>
            <a:off x="2805289" y="354893"/>
            <a:ext cx="6581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800" b="1" dirty="0" smtClean="0">
                <a:solidFill>
                  <a:srgbClr val="000000"/>
                </a:solidFill>
                <a:latin typeface="B Mitra" panose="00000400000000000000" pitchFamily="2" charset="-78"/>
                <a:cs typeface="B Titr" panose="00000700000000000000" pitchFamily="2" charset="-78"/>
              </a:rPr>
              <a:t>عملکرد حمل بار و مسافر</a:t>
            </a:r>
            <a:endParaRPr lang="fa-IR" sz="2800" b="1" dirty="0">
              <a:solidFill>
                <a:srgbClr val="000000"/>
              </a:solidFill>
              <a:latin typeface="B Mitra" panose="00000400000000000000" pitchFamily="2" charset="-78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69904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4238900"/>
              </p:ext>
            </p:extLst>
          </p:nvPr>
        </p:nvGraphicFramePr>
        <p:xfrm>
          <a:off x="609600" y="1166191"/>
          <a:ext cx="10972800" cy="5393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ctangle 11"/>
          <p:cNvSpPr/>
          <p:nvPr/>
        </p:nvSpPr>
        <p:spPr>
          <a:xfrm>
            <a:off x="2720622" y="354893"/>
            <a:ext cx="6581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800" b="1" dirty="0">
                <a:solidFill>
                  <a:srgbClr val="000000"/>
                </a:solidFill>
                <a:latin typeface="B Mitra" panose="00000400000000000000" pitchFamily="2" charset="-78"/>
                <a:cs typeface="B Titr" panose="00000700000000000000" pitchFamily="2" charset="-78"/>
              </a:rPr>
              <a:t>سوخت مصرفی لکوموتیوها به واحد حمل</a:t>
            </a:r>
          </a:p>
        </p:txBody>
      </p:sp>
    </p:spTree>
    <p:extLst>
      <p:ext uri="{BB962C8B-B14F-4D97-AF65-F5344CB8AC3E}">
        <p14:creationId xmlns:p14="http://schemas.microsoft.com/office/powerpoint/2010/main" val="16096243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8059338"/>
              </p:ext>
            </p:extLst>
          </p:nvPr>
        </p:nvGraphicFramePr>
        <p:xfrm>
          <a:off x="609600" y="1306513"/>
          <a:ext cx="109728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3675567" y="349032"/>
            <a:ext cx="49279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fa-IR" sz="2400" b="1" dirty="0">
                <a:cs typeface="B Titr" panose="00000700000000000000" pitchFamily="2" charset="-78"/>
              </a:rPr>
              <a:t>تن </a:t>
            </a:r>
            <a:r>
              <a:rPr lang="fa-IR" sz="2400" b="1" dirty="0" smtClean="0">
                <a:cs typeface="B Titr" panose="00000700000000000000" pitchFamily="2" charset="-78"/>
              </a:rPr>
              <a:t>کیلومتر بار </a:t>
            </a:r>
            <a:r>
              <a:rPr lang="fa-IR" sz="2400" b="1" dirty="0">
                <a:cs typeface="B Titr" panose="00000700000000000000" pitchFamily="2" charset="-78"/>
              </a:rPr>
              <a:t>حمل شده به تعداد واگن باری</a:t>
            </a:r>
            <a:endParaRPr lang="en-US" sz="24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14237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4482280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3410812" y="343957"/>
            <a:ext cx="53703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fa-IR" sz="2800" b="1" dirty="0"/>
              <a:t>تن </a:t>
            </a:r>
            <a:r>
              <a:rPr lang="fa-IR" sz="2800" b="1" dirty="0" smtClean="0"/>
              <a:t>کیلومتر حمل شده </a:t>
            </a:r>
            <a:r>
              <a:rPr lang="fa-IR" sz="2800" b="1" dirty="0"/>
              <a:t>به طول خطوط اصلی</a:t>
            </a:r>
            <a:endParaRPr lang="fa-IR" sz="2800" b="1" dirty="0"/>
          </a:p>
        </p:txBody>
      </p:sp>
    </p:spTree>
    <p:extLst>
      <p:ext uri="{BB962C8B-B14F-4D97-AF65-F5344CB8AC3E}">
        <p14:creationId xmlns:p14="http://schemas.microsoft.com/office/powerpoint/2010/main" val="273189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96084" y="1315808"/>
            <a:ext cx="10972800" cy="5073162"/>
          </a:xfrm>
        </p:spPr>
        <p:txBody>
          <a:bodyPr/>
          <a:lstStyle/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سیاست سوم- </a:t>
            </a:r>
            <a:r>
              <a:rPr lang="ar-SA" dirty="0" smtClean="0">
                <a:cs typeface="B Nazanin" panose="00000400000000000000" pitchFamily="2" charset="-78"/>
              </a:rPr>
              <a:t>توسعه‌ </a:t>
            </a:r>
            <a:r>
              <a:rPr lang="ar-SA" dirty="0">
                <a:cs typeface="B Nazanin" panose="00000400000000000000" pitchFamily="2" charset="-78"/>
              </a:rPr>
              <a:t>و اصلاح‌ شبکه‌ی‌ حمل‌ و نقل‌ با توجه‌ به‌ نکات‌ </a:t>
            </a:r>
            <a:r>
              <a:rPr lang="ar-SA" dirty="0" smtClean="0">
                <a:cs typeface="B Nazanin" panose="00000400000000000000" pitchFamily="2" charset="-78"/>
              </a:rPr>
              <a:t>زیر</a:t>
            </a:r>
            <a:r>
              <a:rPr lang="fa-IR" dirty="0" smtClean="0">
                <a:cs typeface="B Nazanin" panose="00000400000000000000" pitchFamily="2" charset="-78"/>
              </a:rPr>
              <a:t>:</a:t>
            </a:r>
          </a:p>
          <a:p>
            <a:pPr marL="0" indent="0">
              <a:buNone/>
            </a:pPr>
            <a:r>
              <a:rPr lang="en-US" dirty="0">
                <a:cs typeface="B Nazanin" panose="00000400000000000000" pitchFamily="2" charset="-78"/>
              </a:rPr>
              <a:t/>
            </a:r>
            <a:br>
              <a:rPr lang="en-US" dirty="0">
                <a:cs typeface="B Nazanin" panose="00000400000000000000" pitchFamily="2" charset="-78"/>
              </a:rPr>
            </a:br>
            <a:r>
              <a:rPr lang="ar-SA" sz="2000" dirty="0">
                <a:cs typeface="B Nazanin" panose="00000400000000000000" pitchFamily="2" charset="-78"/>
              </a:rPr>
              <a:t>ـ نگرش‌ شبکه‌ای‌ به‌ توسعه‌ی‌ محورها</a:t>
            </a:r>
            <a:r>
              <a:rPr lang="en-US" sz="2000" dirty="0">
                <a:cs typeface="B Nazanin" panose="00000400000000000000" pitchFamily="2" charset="-78"/>
              </a:rPr>
              <a:t/>
            </a:r>
            <a:br>
              <a:rPr lang="en-US" sz="2000" dirty="0">
                <a:cs typeface="B Nazanin" panose="00000400000000000000" pitchFamily="2" charset="-78"/>
              </a:rPr>
            </a:br>
            <a:r>
              <a:rPr lang="ar-SA" sz="2000" dirty="0">
                <a:cs typeface="B Nazanin" panose="00000400000000000000" pitchFamily="2" charset="-78"/>
              </a:rPr>
              <a:t>ـ آمایش‌ سرزمین‌</a:t>
            </a:r>
            <a:r>
              <a:rPr lang="en-US" sz="2000" dirty="0">
                <a:cs typeface="B Nazanin" panose="00000400000000000000" pitchFamily="2" charset="-78"/>
              </a:rPr>
              <a:t/>
            </a:r>
            <a:br>
              <a:rPr lang="en-US" sz="2000" dirty="0">
                <a:cs typeface="B Nazanin" panose="00000400000000000000" pitchFamily="2" charset="-78"/>
              </a:rPr>
            </a:br>
            <a:r>
              <a:rPr lang="ar-SA" sz="2000" dirty="0">
                <a:cs typeface="B Nazanin" panose="00000400000000000000" pitchFamily="2" charset="-78"/>
              </a:rPr>
              <a:t>ـ ملاحظات‌ دفاعی‌ ـ امنیتی‌</a:t>
            </a:r>
            <a:r>
              <a:rPr lang="en-US" sz="2000" dirty="0">
                <a:cs typeface="B Nazanin" panose="00000400000000000000" pitchFamily="2" charset="-78"/>
              </a:rPr>
              <a:t/>
            </a:r>
            <a:br>
              <a:rPr lang="en-US" sz="2000" dirty="0">
                <a:cs typeface="B Nazanin" panose="00000400000000000000" pitchFamily="2" charset="-78"/>
              </a:rPr>
            </a:br>
            <a:r>
              <a:rPr lang="ar-SA" sz="2000" dirty="0">
                <a:cs typeface="B Nazanin" panose="00000400000000000000" pitchFamily="2" charset="-78"/>
              </a:rPr>
              <a:t>ـ سودآوری‌ ملی‌</a:t>
            </a:r>
            <a:r>
              <a:rPr lang="en-US" sz="2000" dirty="0">
                <a:cs typeface="B Nazanin" panose="00000400000000000000" pitchFamily="2" charset="-78"/>
              </a:rPr>
              <a:t/>
            </a:r>
            <a:br>
              <a:rPr lang="en-US" sz="2000" dirty="0">
                <a:cs typeface="B Nazanin" panose="00000400000000000000" pitchFamily="2" charset="-78"/>
              </a:rPr>
            </a:br>
            <a:r>
              <a:rPr lang="ar-SA" sz="2000" dirty="0">
                <a:cs typeface="B Nazanin" panose="00000400000000000000" pitchFamily="2" charset="-78"/>
              </a:rPr>
              <a:t>ـ موقعیت‌ ترانزیتی‌ کشور</a:t>
            </a:r>
            <a:r>
              <a:rPr lang="en-US" sz="2000" dirty="0">
                <a:cs typeface="B Nazanin" panose="00000400000000000000" pitchFamily="2" charset="-78"/>
              </a:rPr>
              <a:t/>
            </a:r>
            <a:br>
              <a:rPr lang="en-US" sz="2000" dirty="0">
                <a:cs typeface="B Nazanin" panose="00000400000000000000" pitchFamily="2" charset="-78"/>
              </a:rPr>
            </a:br>
            <a:r>
              <a:rPr lang="ar-SA" sz="2000" dirty="0">
                <a:cs typeface="B Nazanin" panose="00000400000000000000" pitchFamily="2" charset="-78"/>
              </a:rPr>
              <a:t>ـ </a:t>
            </a:r>
            <a:r>
              <a:rPr lang="ar-SA" dirty="0">
                <a:cs typeface="B Nazanin" panose="00000400000000000000" pitchFamily="2" charset="-78"/>
              </a:rPr>
              <a:t>سودآوری‌ ملی‌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84600" y="70772"/>
            <a:ext cx="71333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 fontAlgn="ctr"/>
            <a:r>
              <a:rPr lang="fa-IR" sz="32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سیاست های کلی نظام در بخش حمل و نقل </a:t>
            </a:r>
            <a:br>
              <a:rPr lang="fa-IR" sz="32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</a:br>
            <a:r>
              <a:rPr lang="fa-IR" sz="32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مصوب سال 1379</a:t>
            </a:r>
            <a:endParaRPr lang="fa-IR" sz="3200" b="1" dirty="0">
              <a:solidFill>
                <a:srgbClr val="000000"/>
              </a:solidFill>
              <a:latin typeface="B Nazanin" panose="00000400000000000000" pitchFamily="2" charset="-78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371830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1485135"/>
              </p:ext>
            </p:extLst>
          </p:nvPr>
        </p:nvGraphicFramePr>
        <p:xfrm>
          <a:off x="609599" y="1163783"/>
          <a:ext cx="7913915" cy="5395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ctangle 11"/>
          <p:cNvSpPr/>
          <p:nvPr/>
        </p:nvSpPr>
        <p:spPr>
          <a:xfrm>
            <a:off x="2720622" y="354893"/>
            <a:ext cx="6581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800" b="1" dirty="0" smtClean="0">
                <a:solidFill>
                  <a:srgbClr val="000000"/>
                </a:solidFill>
                <a:latin typeface="B Mitra" panose="00000400000000000000" pitchFamily="2" charset="-78"/>
                <a:cs typeface="B Titr" panose="00000700000000000000" pitchFamily="2" charset="-78"/>
              </a:rPr>
              <a:t>طول خطوط </a:t>
            </a:r>
            <a:r>
              <a:rPr lang="fa-IR" sz="2800" b="1" dirty="0" smtClean="0">
                <a:solidFill>
                  <a:srgbClr val="000000"/>
                </a:solidFill>
                <a:latin typeface="B Mitra" panose="00000400000000000000" pitchFamily="2" charset="-78"/>
                <a:cs typeface="B Titr" panose="00000700000000000000" pitchFamily="2" charset="-78"/>
              </a:rPr>
              <a:t>اصلی</a:t>
            </a:r>
            <a:r>
              <a:rPr lang="fa-IR" sz="2800" b="1" dirty="0">
                <a:solidFill>
                  <a:srgbClr val="000000"/>
                </a:solidFill>
                <a:latin typeface="B Mitra" panose="00000400000000000000" pitchFamily="2" charset="-78"/>
                <a:cs typeface="B Titr" panose="00000700000000000000" pitchFamily="2" charset="-78"/>
              </a:rPr>
              <a:t> </a:t>
            </a:r>
            <a:r>
              <a:rPr lang="fa-IR" sz="2800" b="1" dirty="0" smtClean="0">
                <a:solidFill>
                  <a:srgbClr val="000000"/>
                </a:solidFill>
                <a:latin typeface="B Mitra" panose="00000400000000000000" pitchFamily="2" charset="-78"/>
                <a:cs typeface="B Titr" panose="00000700000000000000" pitchFamily="2" charset="-78"/>
              </a:rPr>
              <a:t>و </a:t>
            </a:r>
            <a:r>
              <a:rPr lang="fa-IR" sz="2800" b="1" dirty="0">
                <a:solidFill>
                  <a:srgbClr val="000000"/>
                </a:solidFill>
                <a:latin typeface="B Mitra" panose="00000400000000000000" pitchFamily="2" charset="-78"/>
                <a:cs typeface="B Titr" panose="00000700000000000000" pitchFamily="2" charset="-78"/>
              </a:rPr>
              <a:t>صنعتی – تجاری </a:t>
            </a:r>
            <a:r>
              <a:rPr lang="fa-IR" sz="2800" b="1" dirty="0" smtClean="0">
                <a:solidFill>
                  <a:srgbClr val="000000"/>
                </a:solidFill>
                <a:latin typeface="B Mitra" panose="00000400000000000000" pitchFamily="2" charset="-78"/>
                <a:cs typeface="B Titr" panose="00000700000000000000" pitchFamily="2" charset="-78"/>
              </a:rPr>
              <a:t>شبکه ریلی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27596" y="1008741"/>
            <a:ext cx="39596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b="1" dirty="0" smtClean="0"/>
              <a:t>اهم خطوط احداثی کم بازده جمعاً 2075 </a:t>
            </a:r>
            <a:r>
              <a:rPr lang="fa-IR" b="1" dirty="0" smtClean="0"/>
              <a:t>کیلومتر به دلیل عدم اتصال به چشمه های بار و تکمیل کل محور دارای تقاضا:</a:t>
            </a:r>
          </a:p>
          <a:p>
            <a:pPr algn="ctr" rtl="1"/>
            <a:r>
              <a:rPr lang="fa-IR" b="1" dirty="0" smtClean="0"/>
              <a:t> </a:t>
            </a:r>
            <a:endParaRPr lang="fa-IR" b="1" dirty="0" smtClean="0"/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dirty="0" smtClean="0"/>
              <a:t>همدان – سنندج 151 کیلومتر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dirty="0" smtClean="0"/>
              <a:t>بستان آباد – خاوران 44 کیلومتر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dirty="0" smtClean="0"/>
              <a:t>خاش – زاهدان 154 کیلومتر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dirty="0" smtClean="0"/>
              <a:t>خط دوم قزوین- زنجان 106 کیلومتر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dirty="0" smtClean="0"/>
              <a:t>خط دوم کرج – قزوین 103 کیلومتر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dirty="0" smtClean="0"/>
              <a:t>تهران - همدان 267 کیلومتر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dirty="0" smtClean="0"/>
              <a:t>مراغه - ارومیه 183 کیلومتر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dirty="0" smtClean="0"/>
              <a:t>قزوین رشت 164 کیلومتر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dirty="0" smtClean="0"/>
              <a:t>میانه بستان آباد 132 کیلومتر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dirty="0" smtClean="0"/>
              <a:t>اصفهان – شیراز 506 کیلومتر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dirty="0" smtClean="0"/>
              <a:t>اراک – ملایر 105 کیلومتر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dirty="0" smtClean="0"/>
              <a:t>ملایر – کرمانشاه 160 </a:t>
            </a:r>
            <a:r>
              <a:rPr lang="fa-IR" dirty="0"/>
              <a:t>کیلومتر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5591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2273699"/>
              </p:ext>
            </p:extLst>
          </p:nvPr>
        </p:nvGraphicFramePr>
        <p:xfrm>
          <a:off x="609600" y="1555750"/>
          <a:ext cx="10972800" cy="4570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720622" y="354893"/>
            <a:ext cx="6581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800" b="1" dirty="0" smtClean="0">
                <a:solidFill>
                  <a:srgbClr val="000000"/>
                </a:solidFill>
                <a:latin typeface="B Mitra" panose="00000400000000000000" pitchFamily="2" charset="-78"/>
                <a:cs typeface="B Titr" panose="00000700000000000000" pitchFamily="2" charset="-78"/>
              </a:rPr>
              <a:t>بهسازی و بازسازی خطوط</a:t>
            </a:r>
            <a:endParaRPr lang="en-US" sz="28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09146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71146" y="1415561"/>
            <a:ext cx="10972800" cy="5073162"/>
          </a:xfrm>
        </p:spPr>
        <p:txBody>
          <a:bodyPr/>
          <a:lstStyle/>
          <a:p>
            <a:pPr marL="0" indent="0" algn="r" rtl="1">
              <a:buNone/>
            </a:pPr>
            <a:r>
              <a:rPr lang="en-US" dirty="0">
                <a:cs typeface="B Nazanin" panose="00000400000000000000" pitchFamily="2" charset="-78"/>
              </a:rPr>
              <a:t/>
            </a:r>
            <a:br>
              <a:rPr lang="en-US" dirty="0">
                <a:cs typeface="B Nazanin" panose="00000400000000000000" pitchFamily="2" charset="-78"/>
              </a:rPr>
            </a:br>
            <a:r>
              <a:rPr lang="fa-IR" dirty="0" smtClean="0">
                <a:cs typeface="B Nazanin" panose="00000400000000000000" pitchFamily="2" charset="-78"/>
              </a:rPr>
              <a:t>سیاست چهارم- </a:t>
            </a:r>
            <a:r>
              <a:rPr lang="ar-SA" dirty="0" smtClean="0">
                <a:cs typeface="B Nazanin" panose="00000400000000000000" pitchFamily="2" charset="-78"/>
              </a:rPr>
              <a:t>فراهم‌ </a:t>
            </a:r>
            <a:r>
              <a:rPr lang="ar-SA" dirty="0">
                <a:cs typeface="B Nazanin" panose="00000400000000000000" pitchFamily="2" charset="-78"/>
              </a:rPr>
              <a:t>کردن‌ زمینه‌ی‌ جذب‌ سرمایه‌های‌ داخلی‌ و خارجی‌ و جلب‌ مشارکت‌ مردم‌ و گسترش‌ پوشش‌ بیمه‌ در همه‌ی‌ فعالیت‌های‌ این‌ بخش‌</a:t>
            </a:r>
            <a:r>
              <a:rPr lang="en-US" dirty="0">
                <a:cs typeface="B Nazanin" panose="00000400000000000000" pitchFamily="2" charset="-78"/>
              </a:rPr>
              <a:t>.</a:t>
            </a:r>
            <a:br>
              <a:rPr lang="en-US" dirty="0">
                <a:cs typeface="B Nazanin" panose="00000400000000000000" pitchFamily="2" charset="-78"/>
              </a:rPr>
            </a:br>
            <a:r>
              <a:rPr lang="en-US" dirty="0">
                <a:cs typeface="B Nazanin" panose="00000400000000000000" pitchFamily="2" charset="-78"/>
              </a:rPr>
              <a:t/>
            </a:r>
            <a:br>
              <a:rPr lang="en-US" dirty="0">
                <a:cs typeface="B Nazanin" panose="00000400000000000000" pitchFamily="2" charset="-78"/>
              </a:rPr>
            </a:b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84600" y="70772"/>
            <a:ext cx="71333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 fontAlgn="ctr"/>
            <a:r>
              <a:rPr lang="fa-IR" sz="32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سیاست های کلی نظام در بخش حمل و نقل </a:t>
            </a:r>
            <a:br>
              <a:rPr lang="fa-IR" sz="32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</a:br>
            <a:r>
              <a:rPr lang="fa-IR" sz="32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مصوب سال 1379</a:t>
            </a:r>
            <a:endParaRPr lang="fa-IR" sz="3200" b="1" dirty="0">
              <a:solidFill>
                <a:srgbClr val="000000"/>
              </a:solidFill>
              <a:latin typeface="B Nazanin" panose="00000400000000000000" pitchFamily="2" charset="-78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154663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3170611"/>
              </p:ext>
            </p:extLst>
          </p:nvPr>
        </p:nvGraphicFramePr>
        <p:xfrm>
          <a:off x="609600" y="1349830"/>
          <a:ext cx="10972800" cy="4776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2805289" y="354874"/>
            <a:ext cx="6581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800" b="1" dirty="0" smtClean="0">
                <a:solidFill>
                  <a:srgbClr val="000000"/>
                </a:solidFill>
                <a:cs typeface="B Nazanin" panose="00000400000000000000" pitchFamily="2" charset="-78"/>
              </a:rPr>
              <a:t>تعداد سالانه لکوموتیو نو</a:t>
            </a:r>
            <a:endParaRPr lang="fa-IR" sz="2800" b="1" dirty="0" smtClean="0">
              <a:solidFill>
                <a:srgbClr val="00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4102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0594" y="922713"/>
            <a:ext cx="11181806" cy="5203455"/>
          </a:xfrm>
        </p:spPr>
        <p:txBody>
          <a:bodyPr>
            <a:normAutofit fontScale="85000" lnSpcReduction="20000"/>
          </a:bodyPr>
          <a:lstStyle/>
          <a:p>
            <a:endParaRPr lang="fa-IR" dirty="0"/>
          </a:p>
          <a:p>
            <a:r>
              <a:rPr lang="fa-IR" dirty="0" smtClean="0"/>
              <a:t>علی رغم عدم ابلاغ و تصویب نظام </a:t>
            </a:r>
            <a:r>
              <a:rPr lang="fa-IR" dirty="0"/>
              <a:t>جامع حمل و </a:t>
            </a:r>
            <a:r>
              <a:rPr lang="fa-IR" dirty="0" smtClean="0"/>
              <a:t>نقل، سهم </a:t>
            </a:r>
            <a:r>
              <a:rPr lang="fa-IR" dirty="0"/>
              <a:t>ریلی در </a:t>
            </a:r>
            <a:r>
              <a:rPr lang="fa-IR" dirty="0" smtClean="0"/>
              <a:t>برخی قوانین بالادستی به شرح ذیل مشخص و تصویب شده است:</a:t>
            </a:r>
          </a:p>
          <a:p>
            <a:endParaRPr lang="fa-IR" dirty="0" smtClean="0"/>
          </a:p>
          <a:p>
            <a:r>
              <a:rPr lang="fa-IR" dirty="0" smtClean="0"/>
              <a:t>- </a:t>
            </a:r>
            <a:r>
              <a:rPr lang="fa-IR" b="1" dirty="0"/>
              <a:t>ماده(6) </a:t>
            </a:r>
            <a:r>
              <a:rPr lang="fa-IR" b="1" dirty="0" smtClean="0"/>
              <a:t>قانون </a:t>
            </a:r>
            <a:r>
              <a:rPr lang="fa-IR" b="1" dirty="0"/>
              <a:t>توسعه حمل و نقل عمومی و مدیریت مصرف سوخت </a:t>
            </a:r>
            <a:r>
              <a:rPr lang="fa-IR" b="1" dirty="0" smtClean="0"/>
              <a:t>مصوب آذر ماه 1386 </a:t>
            </a:r>
          </a:p>
          <a:p>
            <a:r>
              <a:rPr lang="fa-IR" dirty="0" smtClean="0"/>
              <a:t>تعیین سهم 30 درصدی حمل بار و 18 درصدی حمل مسافر با اختصاص اعتبار سالانه 6 همت در ماده 10 همین قانون برای حمل و نقل برون شهری- فاقد عملکرد</a:t>
            </a:r>
          </a:p>
          <a:p>
            <a:endParaRPr lang="fa-IR" dirty="0" smtClean="0"/>
          </a:p>
          <a:p>
            <a:pPr lvl="0"/>
            <a:r>
              <a:rPr lang="fa-IR" dirty="0" smtClean="0"/>
              <a:t>- </a:t>
            </a:r>
            <a:r>
              <a:rPr lang="fa-IR" b="1" dirty="0"/>
              <a:t>ماده 162 قانون </a:t>
            </a:r>
            <a:r>
              <a:rPr lang="fa-IR" b="1" dirty="0" smtClean="0"/>
              <a:t>برنامه پنجم توسعه (1390- 1395)</a:t>
            </a:r>
          </a:p>
          <a:p>
            <a:pPr lvl="0"/>
            <a:r>
              <a:rPr lang="fa-IR" dirty="0" smtClean="0"/>
              <a:t>تمدید قانون </a:t>
            </a:r>
            <a:r>
              <a:rPr lang="fa-IR" dirty="0"/>
              <a:t>توسعه حمل و نقل عمومی و مدیریت مصرف </a:t>
            </a:r>
            <a:r>
              <a:rPr lang="fa-IR" dirty="0" smtClean="0"/>
              <a:t>سوخت تا پایان برنامه پنجم</a:t>
            </a:r>
          </a:p>
          <a:p>
            <a:pPr lvl="0"/>
            <a:endParaRPr lang="fa-IR" sz="1100" dirty="0" smtClean="0"/>
          </a:p>
          <a:p>
            <a:pPr lvl="0"/>
            <a:r>
              <a:rPr lang="fa-IR" dirty="0" smtClean="0"/>
              <a:t>- </a:t>
            </a:r>
            <a:r>
              <a:rPr lang="fa-IR" b="1" dirty="0"/>
              <a:t>بند ب ماده 57 </a:t>
            </a:r>
            <a:r>
              <a:rPr lang="fa-IR" b="1" dirty="0" smtClean="0"/>
              <a:t>قانون برنامه ششم توسعه (1396-1402)</a:t>
            </a:r>
          </a:p>
          <a:p>
            <a:pPr lvl="0"/>
            <a:r>
              <a:rPr lang="fa-IR" dirty="0" smtClean="0"/>
              <a:t>تعیین سهم 30 درصدی حمل بار و 20 درصدی حمل مسافر و پیش بینی اختصاص یک درصد درآمد فروش نفت و گاز سهم دولت در بند الف همین ماده- فاقد عملکرد</a:t>
            </a:r>
          </a:p>
          <a:p>
            <a:pPr lvl="0"/>
            <a:endParaRPr lang="en-US" dirty="0" smtClean="0"/>
          </a:p>
          <a:p>
            <a:pPr lvl="0"/>
            <a:r>
              <a:rPr lang="fa-IR" dirty="0" smtClean="0"/>
              <a:t>- </a:t>
            </a:r>
            <a:r>
              <a:rPr lang="fa-IR" b="1" dirty="0" smtClean="0"/>
              <a:t>ماده 70 قانون الحاق (2)</a:t>
            </a:r>
          </a:p>
          <a:p>
            <a:pPr lvl="0"/>
            <a:r>
              <a:rPr lang="fa-IR" dirty="0" smtClean="0"/>
              <a:t>اخذ عوارض 10 درصدی از قیمت نفت گاز و تخصیص آن به منظور تثبیت حق دسترسی و توسعه ظرفیت و بهسازی خطوط، ناوگان و شبکه حمل و نقل ریلی برون شهری</a:t>
            </a:r>
            <a:endParaRPr lang="fa-I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2618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8093728"/>
              </p:ext>
            </p:extLst>
          </p:nvPr>
        </p:nvGraphicFramePr>
        <p:xfrm>
          <a:off x="609600" y="1349830"/>
          <a:ext cx="10972800" cy="4776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2805289" y="398417"/>
            <a:ext cx="6581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800" b="1" dirty="0" smtClean="0">
                <a:solidFill>
                  <a:srgbClr val="000000"/>
                </a:solidFill>
                <a:cs typeface="B Nazanin" panose="00000400000000000000" pitchFamily="2" charset="-78"/>
              </a:rPr>
              <a:t>تعداد سالانه واگن باری اضافه شده</a:t>
            </a:r>
            <a:endParaRPr lang="fa-IR" sz="2800" b="1" dirty="0" smtClean="0">
              <a:solidFill>
                <a:srgbClr val="00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542397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9099186"/>
              </p:ext>
            </p:extLst>
          </p:nvPr>
        </p:nvGraphicFramePr>
        <p:xfrm>
          <a:off x="609600" y="1349830"/>
          <a:ext cx="10972800" cy="4776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2805289" y="398417"/>
            <a:ext cx="6581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800" b="1" dirty="0" smtClean="0">
                <a:solidFill>
                  <a:srgbClr val="000000"/>
                </a:solidFill>
                <a:cs typeface="B Nazanin" panose="00000400000000000000" pitchFamily="2" charset="-78"/>
              </a:rPr>
              <a:t>تعداد سالانه واگن مسافری اضافه شده</a:t>
            </a:r>
            <a:endParaRPr lang="fa-IR" sz="2800" b="1" dirty="0" smtClean="0">
              <a:solidFill>
                <a:srgbClr val="00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6526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0289371"/>
              </p:ext>
            </p:extLst>
          </p:nvPr>
        </p:nvGraphicFramePr>
        <p:xfrm>
          <a:off x="772887" y="985057"/>
          <a:ext cx="11150336" cy="5627147"/>
        </p:xfrm>
        <a:graphic>
          <a:graphicData uri="http://schemas.openxmlformats.org/drawingml/2006/table">
            <a:tbl>
              <a:tblPr rtl="1"/>
              <a:tblGrid>
                <a:gridCol w="1746396">
                  <a:extLst>
                    <a:ext uri="{9D8B030D-6E8A-4147-A177-3AD203B41FA5}">
                      <a16:colId xmlns:a16="http://schemas.microsoft.com/office/drawing/2014/main" val="1622920377"/>
                    </a:ext>
                  </a:extLst>
                </a:gridCol>
                <a:gridCol w="2627307">
                  <a:extLst>
                    <a:ext uri="{9D8B030D-6E8A-4147-A177-3AD203B41FA5}">
                      <a16:colId xmlns:a16="http://schemas.microsoft.com/office/drawing/2014/main" val="806645083"/>
                    </a:ext>
                  </a:extLst>
                </a:gridCol>
                <a:gridCol w="4101788">
                  <a:extLst>
                    <a:ext uri="{9D8B030D-6E8A-4147-A177-3AD203B41FA5}">
                      <a16:colId xmlns:a16="http://schemas.microsoft.com/office/drawing/2014/main" val="3214224121"/>
                    </a:ext>
                  </a:extLst>
                </a:gridCol>
                <a:gridCol w="1226999">
                  <a:extLst>
                    <a:ext uri="{9D8B030D-6E8A-4147-A177-3AD203B41FA5}">
                      <a16:colId xmlns:a16="http://schemas.microsoft.com/office/drawing/2014/main" val="358593479"/>
                    </a:ext>
                  </a:extLst>
                </a:gridCol>
                <a:gridCol w="1447846">
                  <a:extLst>
                    <a:ext uri="{9D8B030D-6E8A-4147-A177-3AD203B41FA5}">
                      <a16:colId xmlns:a16="http://schemas.microsoft.com/office/drawing/2014/main" val="3421894327"/>
                    </a:ext>
                  </a:extLst>
                </a:gridCol>
              </a:tblGrid>
              <a:tr h="402152">
                <a:tc>
                  <a:txBody>
                    <a:bodyPr/>
                    <a:lstStyle/>
                    <a:p>
                      <a:pPr algn="ctr" rtl="1" fontAlgn="ctr">
                        <a:spcAft>
                          <a:spcPts val="0"/>
                        </a:spcAft>
                      </a:pPr>
                      <a:r>
                        <a:rPr lang="fa-IR" sz="1050" b="1" kern="1200" dirty="0">
                          <a:solidFill>
                            <a:schemeClr val="tx1"/>
                          </a:solidFill>
                          <a:effectLst/>
                          <a:latin typeface="B Titr" panose="000007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هدف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>
                        <a:spcAft>
                          <a:spcPts val="0"/>
                        </a:spcAft>
                      </a:pPr>
                      <a:r>
                        <a:rPr lang="fa-IR" sz="1050" b="1" kern="1200" dirty="0">
                          <a:solidFill>
                            <a:schemeClr val="tx1"/>
                          </a:solidFill>
                          <a:effectLst/>
                          <a:latin typeface="B Titr" panose="000007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ساز و کار حمایتی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>
                        <a:spcAft>
                          <a:spcPts val="0"/>
                        </a:spcAft>
                      </a:pPr>
                      <a:r>
                        <a:rPr lang="fa-IR" sz="1050" b="1" kern="1200" dirty="0">
                          <a:solidFill>
                            <a:schemeClr val="tx1"/>
                          </a:solidFill>
                          <a:effectLst/>
                          <a:latin typeface="B Titr" panose="000007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موضوع سرمایه گذاری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050" b="1" kern="1200" dirty="0">
                          <a:solidFill>
                            <a:schemeClr val="tx1"/>
                          </a:solidFill>
                          <a:effectLst/>
                          <a:latin typeface="B Titr" panose="000007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عملکرد</a:t>
                      </a:r>
                      <a:br>
                        <a:rPr lang="fa-IR" sz="1050" b="1" kern="1200" dirty="0">
                          <a:solidFill>
                            <a:schemeClr val="tx1"/>
                          </a:solidFill>
                          <a:effectLst/>
                          <a:latin typeface="B Titr" panose="000007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</a:br>
                      <a:r>
                        <a:rPr lang="fa-IR" sz="1050" b="1" kern="1200" dirty="0">
                          <a:solidFill>
                            <a:schemeClr val="tx1"/>
                          </a:solidFill>
                          <a:effectLst/>
                          <a:latin typeface="B Titr" panose="000007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 (میلیارد ریال) 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50" marR="1850" marT="18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050" b="1" kern="1200" dirty="0">
                          <a:solidFill>
                            <a:schemeClr val="tx1"/>
                          </a:solidFill>
                          <a:effectLst/>
                          <a:latin typeface="B Titr" panose="000007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دوره اجرا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50" marR="1850" marT="18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283907"/>
                  </a:ext>
                </a:extLst>
              </a:tr>
              <a:tr h="605086">
                <a:tc rowSpan="3"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05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افزایش </a:t>
                      </a:r>
                      <a:r>
                        <a:rPr lang="fa-IR" sz="105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جذابیت سرمایه گذاری</a:t>
                      </a:r>
                      <a:endParaRPr lang="en-US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0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پرداخت یارانه صرفه‌جويي سوخت 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 </a:t>
                      </a:r>
                      <a:r>
                        <a:rPr lang="fa-IR" sz="8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(ماده 12)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spcAft>
                          <a:spcPts val="0"/>
                        </a:spcAft>
                      </a:pPr>
                      <a:r>
                        <a:rPr lang="fa-IR" sz="105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یارانه پرداخت شده</a:t>
                      </a:r>
                      <a:r>
                        <a:rPr lang="fa-IR" sz="1050" b="1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 بابت </a:t>
                      </a:r>
                      <a:r>
                        <a:rPr lang="fa-IR" sz="105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1475 </a:t>
                      </a:r>
                      <a:r>
                        <a:rPr lang="fa-IR" sz="105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دستگاه واگن باری </a:t>
                      </a:r>
                      <a:endParaRPr lang="en-US" sz="1050" b="1" i="0" u="none" strike="noStrike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+mn-ea"/>
                        <a:cs typeface="B Zar" panose="00000400000000000000" pitchFamily="2" charset="-78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1.795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850" marR="1850" marT="18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1400-1398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850" marR="1850" marT="18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612467"/>
                  </a:ext>
                </a:extLst>
              </a:tr>
              <a:tr h="4632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2485" marR="2485" marT="248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05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مجموع کاربرگ</a:t>
                      </a:r>
                      <a:r>
                        <a:rPr lang="fa-IR" sz="1050" b="1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 های صادر شده</a:t>
                      </a:r>
                      <a:endParaRPr lang="en-US" sz="1050" b="1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+mn-ea"/>
                        <a:cs typeface="B Zar" panose="00000400000000000000" pitchFamily="2" charset="-78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1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6،585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850" marR="1850" marT="18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1400-1402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850" marR="1850" marT="18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589951"/>
                  </a:ext>
                </a:extLst>
              </a:tr>
              <a:tr h="7558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0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تایید سرمایه گذاری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8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( ماده 132 قانون  معافیت مالیاتی)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spcAft>
                          <a:spcPts val="0"/>
                        </a:spcAft>
                      </a:pPr>
                      <a:r>
                        <a:rPr lang="fa-IR" sz="105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صدور مجوز برای استفاده از معافیت مالیاتی برای </a:t>
                      </a:r>
                      <a:r>
                        <a:rPr lang="fa-IR" sz="105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12،503دستگاه </a:t>
                      </a:r>
                      <a:r>
                        <a:rPr lang="fa-IR" sz="105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ناوگان</a:t>
                      </a:r>
                      <a:endParaRPr lang="en-US" sz="1050" b="1" i="0" u="none" strike="noStrike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+mn-ea"/>
                        <a:cs typeface="B Zar" panose="00000400000000000000" pitchFamily="2" charset="-78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275،048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850" marR="1850" marT="18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1403-1398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850" marR="1850" marT="18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3624716"/>
                  </a:ext>
                </a:extLst>
              </a:tr>
              <a:tr h="605086">
                <a:tc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05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کاهش ریسک</a:t>
                      </a:r>
                      <a:endParaRPr lang="en-US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0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 تضامین دولتی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8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(ماده 67 قانون الحاق 2)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spcAft>
                          <a:spcPts val="0"/>
                        </a:spcAft>
                      </a:pPr>
                      <a:r>
                        <a:rPr lang="fa-IR" sz="105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صدور تضامین دولتی برای </a:t>
                      </a:r>
                      <a:r>
                        <a:rPr lang="en-US" sz="105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2448</a:t>
                      </a:r>
                      <a:r>
                        <a:rPr lang="fa-IR" sz="105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دستگاه </a:t>
                      </a:r>
                      <a:r>
                        <a:rPr lang="fa-IR" sz="105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ناوگان به ارزش 27،798</a:t>
                      </a:r>
                      <a:endParaRPr lang="en-US" sz="1050" b="1" i="0" u="none" strike="noStrike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+mn-ea"/>
                        <a:cs typeface="B Zar" panose="00000400000000000000" pitchFamily="2" charset="-78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23،103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850" marR="1850" marT="18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1402-1395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850" marR="1850" marT="18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969500"/>
                  </a:ext>
                </a:extLst>
              </a:tr>
              <a:tr h="427032">
                <a:tc rowSpan="5"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05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تامین</a:t>
                      </a:r>
                      <a:endParaRPr lang="en-US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05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 مالی</a:t>
                      </a:r>
                      <a:endParaRPr lang="en-US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0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بازار سرمایه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8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(تفاهم نامه همکاری سازمان بورس و شرکت راه آهن)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spcAft>
                          <a:spcPts val="0"/>
                        </a:spcAft>
                      </a:pPr>
                      <a:r>
                        <a:rPr lang="fa-IR" sz="105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ایجاد ظرفیت برای خرید  15 دستگاه لکوموتیو- البرز نیرو</a:t>
                      </a:r>
                      <a:endParaRPr lang="en-US" sz="1050" b="1" i="0" u="none" strike="noStrike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+mn-ea"/>
                        <a:cs typeface="B Zar" panose="00000400000000000000" pitchFamily="2" charset="-78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1،837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890" marR="1890" marT="1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1402-1396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1890" marR="1890" marT="1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473794"/>
                  </a:ext>
                </a:extLst>
              </a:tr>
              <a:tr h="4113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spcAft>
                          <a:spcPts val="0"/>
                        </a:spcAft>
                      </a:pPr>
                      <a:r>
                        <a:rPr lang="fa-IR" sz="105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ایجاد ظرفیت برای بازسازی 42 دستگاه واگن مسافری- ریل پرداز نوآفرین</a:t>
                      </a:r>
                      <a:endParaRPr lang="en-US" sz="1050" b="1" i="0" u="none" strike="noStrike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+mn-ea"/>
                        <a:cs typeface="B Zar" panose="00000400000000000000" pitchFamily="2" charset="-78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480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890" marR="1890" marT="1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1402-1397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1890" marR="1890" marT="1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484942"/>
                  </a:ext>
                </a:extLst>
              </a:tr>
              <a:tr h="4700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spcAft>
                          <a:spcPts val="0"/>
                        </a:spcAft>
                      </a:pPr>
                      <a:r>
                        <a:rPr lang="fa-IR" sz="105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ایجاد ظرفیت برای  خرید 230 دستگاه واگن باری- ریل پرداز سیر</a:t>
                      </a:r>
                      <a:endParaRPr lang="en-US" sz="1050" b="1" i="0" u="none" strike="noStrike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+mn-ea"/>
                        <a:cs typeface="B Zar" panose="00000400000000000000" pitchFamily="2" charset="-78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800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890" marR="1890" marT="1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1402-1397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1890" marR="1890" marT="1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373607"/>
                  </a:ext>
                </a:extLst>
              </a:tr>
              <a:tr h="6463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0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سیستم بانکی: وجوه اداره شده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8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(تبصره 18 قانون بودجه سنواتی)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spcAft>
                          <a:spcPts val="0"/>
                        </a:spcAft>
                      </a:pPr>
                      <a:r>
                        <a:rPr lang="fa-IR" sz="105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ایجاد ظرفیت برای تولید  974 دستگاه  ناوگان  شامل</a:t>
                      </a:r>
                      <a:endParaRPr lang="en-US" sz="1050" b="1" i="0" u="none" strike="noStrike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+mn-ea"/>
                        <a:cs typeface="B Zar" panose="00000400000000000000" pitchFamily="2" charset="-78"/>
                      </a:endParaRPr>
                    </a:p>
                    <a:p>
                      <a:pPr marL="0" algn="ctr" defTabSz="914400" rtl="1" eaLnBrk="1" fontAlgn="ctr" latinLnBrk="0" hangingPunct="1">
                        <a:spcAft>
                          <a:spcPts val="0"/>
                        </a:spcAft>
                      </a:pPr>
                      <a:r>
                        <a:rPr lang="fa-IR" sz="105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 650 واگن باری – 260  واگن مسافری -24 دستگاه ریل باس- 40 دستگاه لکوموتیو </a:t>
                      </a:r>
                      <a:endParaRPr lang="en-US" sz="1050" b="1" i="0" u="none" strike="noStrike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+mn-ea"/>
                        <a:cs typeface="B Zar" panose="00000400000000000000" pitchFamily="2" charset="-78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6.955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850" marR="1850" marT="18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1403-1398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850" marR="1850" marT="18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752108"/>
                  </a:ext>
                </a:extLst>
              </a:tr>
              <a:tr h="840985">
                <a:tc vMerge="1"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2485" marR="2485" marT="248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تبصره</a:t>
                      </a:r>
                      <a:r>
                        <a:rPr lang="fa-IR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 18 مصوب شده سال 1401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1850" marR="1850" marT="185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05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* بازسازی 70 دستگاه واگن مسافری</a:t>
                      </a:r>
                      <a:br>
                        <a:rPr lang="fa-IR" sz="105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</a:br>
                      <a:r>
                        <a:rPr lang="fa-IR" sz="105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* بازسازی 12 دستگاه لکوموتیو</a:t>
                      </a:r>
                      <a:br>
                        <a:rPr lang="fa-IR" sz="105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</a:br>
                      <a:r>
                        <a:rPr lang="fa-IR" sz="105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* خرید 39 دستگاه </a:t>
                      </a:r>
                      <a:r>
                        <a:rPr lang="en-US" sz="105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B Zar" panose="00000400000000000000" pitchFamily="2" charset="-78"/>
                        </a:rPr>
                        <a:t>ATC</a:t>
                      </a:r>
                      <a:r>
                        <a:rPr lang="en-US" sz="105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/>
                      </a:r>
                      <a:br>
                        <a:rPr lang="en-US" sz="105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</a:br>
                      <a:r>
                        <a:rPr lang="fa-IR" sz="105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به تعداد 121 دستگاه</a:t>
                      </a:r>
                      <a:r>
                        <a:rPr lang="fa-IR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/>
                      </a:r>
                      <a:br>
                        <a:rPr lang="fa-IR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</a:br>
                      <a:endParaRPr lang="fa-IR" sz="1100" b="1" i="0" u="none" strike="noStrike" dirty="0">
                        <a:solidFill>
                          <a:schemeClr val="tx1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7089" marR="7089" marT="7089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12،542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850" marR="1850" marT="18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1401-1403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850" marR="1850" marT="18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1711840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370185" y="66501"/>
            <a:ext cx="3002745" cy="684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2800" b="1" dirty="0">
                <a:cs typeface="B Nazanin" panose="00000400000000000000" pitchFamily="2" charset="-78"/>
              </a:rPr>
              <a:t>عملکرد </a:t>
            </a:r>
            <a:r>
              <a:rPr lang="fa-IR" sz="2800" b="1" dirty="0" smtClean="0">
                <a:cs typeface="B Nazanin" panose="00000400000000000000" pitchFamily="2" charset="-78"/>
              </a:rPr>
              <a:t>سرمایه </a:t>
            </a:r>
            <a:r>
              <a:rPr lang="fa-IR" sz="2800" b="1" dirty="0">
                <a:cs typeface="B Nazanin" panose="00000400000000000000" pitchFamily="2" charset="-78"/>
              </a:rPr>
              <a:t>گذاری </a:t>
            </a:r>
          </a:p>
        </p:txBody>
      </p:sp>
    </p:spTree>
    <p:extLst>
      <p:ext uri="{BB962C8B-B14F-4D97-AF65-F5344CB8AC3E}">
        <p14:creationId xmlns:p14="http://schemas.microsoft.com/office/powerpoint/2010/main" val="20639983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650142" y="1874859"/>
            <a:ext cx="3913056" cy="62382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2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endParaRPr lang="fa-IR" sz="1488" i="0" dirty="0">
              <a:cs typeface="B Yekan" panose="00000400000000000000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417423"/>
              </p:ext>
            </p:extLst>
          </p:nvPr>
        </p:nvGraphicFramePr>
        <p:xfrm>
          <a:off x="653143" y="1052737"/>
          <a:ext cx="10910055" cy="5256583"/>
        </p:xfrm>
        <a:graphic>
          <a:graphicData uri="http://schemas.openxmlformats.org/drawingml/2006/table">
            <a:tbl>
              <a:tblPr rtl="1"/>
              <a:tblGrid>
                <a:gridCol w="892583">
                  <a:extLst>
                    <a:ext uri="{9D8B030D-6E8A-4147-A177-3AD203B41FA5}">
                      <a16:colId xmlns:a16="http://schemas.microsoft.com/office/drawing/2014/main" val="551058610"/>
                    </a:ext>
                  </a:extLst>
                </a:gridCol>
                <a:gridCol w="2755236">
                  <a:extLst>
                    <a:ext uri="{9D8B030D-6E8A-4147-A177-3AD203B41FA5}">
                      <a16:colId xmlns:a16="http://schemas.microsoft.com/office/drawing/2014/main" val="3884464090"/>
                    </a:ext>
                  </a:extLst>
                </a:gridCol>
                <a:gridCol w="4254120">
                  <a:extLst>
                    <a:ext uri="{9D8B030D-6E8A-4147-A177-3AD203B41FA5}">
                      <a16:colId xmlns:a16="http://schemas.microsoft.com/office/drawing/2014/main" val="859461606"/>
                    </a:ext>
                  </a:extLst>
                </a:gridCol>
                <a:gridCol w="1287001">
                  <a:extLst>
                    <a:ext uri="{9D8B030D-6E8A-4147-A177-3AD203B41FA5}">
                      <a16:colId xmlns:a16="http://schemas.microsoft.com/office/drawing/2014/main" val="523744056"/>
                    </a:ext>
                  </a:extLst>
                </a:gridCol>
                <a:gridCol w="1721115">
                  <a:extLst>
                    <a:ext uri="{9D8B030D-6E8A-4147-A177-3AD203B41FA5}">
                      <a16:colId xmlns:a16="http://schemas.microsoft.com/office/drawing/2014/main" val="3684273782"/>
                    </a:ext>
                  </a:extLst>
                </a:gridCol>
              </a:tblGrid>
              <a:tr h="406932">
                <a:tc>
                  <a:txBody>
                    <a:bodyPr/>
                    <a:lstStyle/>
                    <a:p>
                      <a:pPr algn="ctr" rtl="1" fontAlgn="ctr"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B Titr" panose="000007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هدف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93" marR="1493" marT="149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B Titr" panose="000007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ساز و کار حمایتی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93" marR="1493" marT="149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B Titr" panose="000007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موضوع سرمایه گذاری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93" marR="1493" marT="149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B Titr" panose="000007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عملکرد</a:t>
                      </a:r>
                      <a:b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B Titr" panose="000007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</a:b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B Titr" panose="000007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 (میلیارد ریال) 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B Titr" panose="000007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دوره اجرا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361288"/>
                  </a:ext>
                </a:extLst>
              </a:tr>
              <a:tr h="510930">
                <a:tc rowSpan="12"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تامین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 مالی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1493" marR="1493" marT="149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9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فاینانس خارجی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900" b="1" kern="1200" dirty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(دستورالعمل صدور مجوز فاینانس- شورای اقتصاد سال 94)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1493" marR="1493" marT="149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0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تأمین مالی 500دستگاه واگن باری مخزن دار</a:t>
                      </a:r>
                      <a:endParaRPr lang="en-US" sz="10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Zar" panose="00000400000000000000" pitchFamily="2" charset="-78"/>
                      </a:endParaRPr>
                    </a:p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0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 از شرکت یونایتد واگن روسیه (قرارداد شده)</a:t>
                      </a:r>
                      <a:endParaRPr lang="en-US" sz="10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Zar" panose="00000400000000000000" pitchFamily="2" charset="-78"/>
                      </a:endParaRPr>
                    </a:p>
                  </a:txBody>
                  <a:tcPr marL="1493" marR="1493" marT="149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2،752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fa-I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1398-1397</a:t>
                      </a:r>
                      <a:endParaRPr lang="en-US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+mn-ea"/>
                        <a:cs typeface="B Zar" panose="00000400000000000000" pitchFamily="2" charset="-78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457317"/>
                  </a:ext>
                </a:extLst>
              </a:tr>
              <a:tr h="3992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0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تأمین مالی 250 دستگاه واگن باری مخزن دار</a:t>
                      </a:r>
                      <a:endParaRPr lang="en-US" sz="10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Zar" panose="00000400000000000000" pitchFamily="2" charset="-78"/>
                      </a:endParaRPr>
                    </a:p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0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 از شرکت یونایتد واگن روسیه (قرارداد نشده)</a:t>
                      </a:r>
                      <a:endParaRPr lang="en-US" sz="10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Zar" panose="00000400000000000000" pitchFamily="2" charset="-78"/>
                      </a:endParaRPr>
                    </a:p>
                  </a:txBody>
                  <a:tcPr marL="1493" marR="1493" marT="149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6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fa-IR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-</a:t>
                      </a:r>
                      <a:endParaRPr lang="en-US" sz="1400" b="1" i="0" u="none" strike="noStrike" kern="120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+mn-ea"/>
                        <a:cs typeface="B Zar" panose="00000400000000000000" pitchFamily="2" charset="-78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462256"/>
                  </a:ext>
                </a:extLst>
              </a:tr>
              <a:tr h="4069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0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تأمین مالی 400 دستگاه واگن باری لبه بلند</a:t>
                      </a:r>
                      <a:endParaRPr lang="en-US" sz="10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Zar" panose="00000400000000000000" pitchFamily="2" charset="-78"/>
                      </a:endParaRPr>
                    </a:p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0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 از شرکت یونایتد واگن </a:t>
                      </a:r>
                      <a:r>
                        <a:rPr lang="fa-IR" sz="10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روسیه</a:t>
                      </a:r>
                      <a:r>
                        <a:rPr lang="fa-IR" sz="1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 تجارت کوشش</a:t>
                      </a:r>
                      <a:endParaRPr lang="en-US" sz="10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Zar" panose="00000400000000000000" pitchFamily="2" charset="-78"/>
                      </a:endParaRPr>
                    </a:p>
                  </a:txBody>
                  <a:tcPr marL="1493" marR="1493" marT="149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4،828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fa-I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1403-1396</a:t>
                      </a:r>
                      <a:endParaRPr lang="en-US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+mn-ea"/>
                        <a:cs typeface="B Zar" panose="00000400000000000000" pitchFamily="2" charset="-78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0280278"/>
                  </a:ext>
                </a:extLst>
              </a:tr>
              <a:tr h="4069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0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تأمین مالی 200 دستگاه واگن باری لبه بلند</a:t>
                      </a:r>
                      <a:endParaRPr lang="en-US" sz="10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Zar" panose="00000400000000000000" pitchFamily="2" charset="-78"/>
                      </a:endParaRPr>
                    </a:p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0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 از شرکت یونایتد واگن </a:t>
                      </a:r>
                      <a:r>
                        <a:rPr lang="fa-IR" sz="10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روسیه راه آهن حمل و نقل</a:t>
                      </a:r>
                      <a:endParaRPr lang="en-US" sz="10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Zar" panose="00000400000000000000" pitchFamily="2" charset="-78"/>
                      </a:endParaRPr>
                    </a:p>
                  </a:txBody>
                  <a:tcPr marL="1493" marR="1493" marT="149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2،452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8039261"/>
                  </a:ext>
                </a:extLst>
              </a:tr>
              <a:tr h="3438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0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تأمین مالی 200 دستگاه واگن باری لبه بلند</a:t>
                      </a:r>
                      <a:endParaRPr lang="en-US" sz="10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Zar" panose="00000400000000000000" pitchFamily="2" charset="-78"/>
                      </a:endParaRPr>
                    </a:p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0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 از شرکت یونایتد واگن </a:t>
                      </a:r>
                      <a:r>
                        <a:rPr lang="fa-IR" sz="10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روسیه فولاد ریل توس</a:t>
                      </a:r>
                      <a:endParaRPr lang="en-US" sz="10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Zar" panose="00000400000000000000" pitchFamily="2" charset="-78"/>
                      </a:endParaRPr>
                    </a:p>
                  </a:txBody>
                  <a:tcPr marL="1493" marR="1493" marT="149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2،452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200013"/>
                  </a:ext>
                </a:extLst>
              </a:tr>
              <a:tr h="4518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9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اجاره به شرط تجهیز</a:t>
                      </a:r>
                      <a:endParaRPr lang="en-US" sz="9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9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(بند 12 ماده 15 اساسنامه)</a:t>
                      </a:r>
                      <a:endParaRPr lang="en-US" sz="9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  <a:p>
                      <a:pPr algn="ctr" rtl="1" fontAlgn="b"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1493" marR="1493" marT="149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0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بهینه </a:t>
                      </a:r>
                      <a:r>
                        <a:rPr lang="fa-IR" sz="10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سازی سیستم سوخت رسانی راه </a:t>
                      </a:r>
                      <a:r>
                        <a:rPr lang="fa-IR" sz="10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آهن-فاز1</a:t>
                      </a:r>
                      <a:endParaRPr lang="fa-IR" sz="10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Zar" panose="00000400000000000000" pitchFamily="2" charset="-7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480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fa-I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1402-1394</a:t>
                      </a:r>
                      <a:endParaRPr lang="en-US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+mn-ea"/>
                        <a:cs typeface="B Zar" panose="00000400000000000000" pitchFamily="2" charset="-78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18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0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بهینه سازی سیستم سوخت رسانی راه آهن-فاز2</a:t>
                      </a:r>
                      <a:endParaRPr lang="fa-IR" sz="10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Zar" panose="00000400000000000000" pitchFamily="2" charset="-7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1575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fa-I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1413-1403</a:t>
                      </a:r>
                      <a:endParaRPr lang="en-US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+mn-ea"/>
                        <a:cs typeface="B Zar" panose="00000400000000000000" pitchFamily="2" charset="-78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58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2007" marR="2007" marT="2007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0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احداث پایانه لجستیکی و انبارداری(سایت ایستگاه آپرین)</a:t>
                      </a:r>
                      <a:endParaRPr lang="fa-IR" sz="10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Zar" panose="00000400000000000000" pitchFamily="2" charset="-7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110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1401-1396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cs typeface="B Zar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858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2007" marR="2007" marT="2007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0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تجهیز استخر شهید مظلومیان 656 متر مربع</a:t>
                      </a:r>
                      <a:endParaRPr lang="fa-IR" sz="10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Zar" panose="00000400000000000000" pitchFamily="2" charset="-7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20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1402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cs typeface="B Zar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858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2007" marR="2007" marT="2007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0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احداث پایانه مرکز لجستیک آپرین 20 هکتار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870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1396-1401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cs typeface="B Zar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19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9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مشارکت عمومی- خصوصی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  <a:p>
                      <a:pPr algn="ctr" rtl="1" fontAlgn="b">
                        <a:spcAft>
                          <a:spcPts val="0"/>
                        </a:spcAft>
                      </a:pPr>
                      <a:r>
                        <a:rPr lang="fa-IR" sz="9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(آئین نامه شورای راه و ترابری تبصره 2)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1493" marR="1493" marT="149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00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 تامین مالی برای احداث راه آهن کرمان سیرجان(</a:t>
                      </a:r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180</a:t>
                      </a:r>
                      <a:r>
                        <a:rPr lang="fa-IR" sz="10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Zar" panose="00000400000000000000" pitchFamily="2" charset="-78"/>
                        </a:rPr>
                        <a:t>)</a:t>
                      </a:r>
                      <a:endParaRPr lang="en-US" sz="10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Zar" panose="00000400000000000000" pitchFamily="2" charset="-78"/>
                      </a:endParaRPr>
                    </a:p>
                  </a:txBody>
                  <a:tcPr marL="1493" marR="1493" marT="149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fontAlgn="b" latinLnBrk="0" hangingPunct="1">
                        <a:spcAft>
                          <a:spcPts val="0"/>
                        </a:spcAft>
                      </a:pPr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25،000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+mn-ea"/>
                          <a:cs typeface="B Zar" panose="00000400000000000000" pitchFamily="2" charset="-78"/>
                        </a:rPr>
                        <a:t>1399-1403</a:t>
                      </a:r>
                      <a:endParaRPr lang="en-US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B Zar" panose="00000400000000000000" pitchFamily="2" charset="-78"/>
                        <a:ea typeface="+mn-ea"/>
                        <a:cs typeface="B Zar" panose="00000400000000000000" pitchFamily="2" charset="-78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36020"/>
                  </a:ext>
                </a:extLst>
              </a:tr>
              <a:tr h="3204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 fontAlgn="ctr">
                        <a:spcAft>
                          <a:spcPts val="0"/>
                        </a:spcAft>
                      </a:pPr>
                      <a:r>
                        <a:rPr lang="fa-IR" sz="1050" b="1" kern="1200" dirty="0">
                          <a:solidFill>
                            <a:schemeClr val="tx1"/>
                          </a:solidFill>
                          <a:effectLst/>
                          <a:latin typeface="B Zar" panose="00000400000000000000" pitchFamily="2" charset="-78"/>
                          <a:ea typeface="Times New Roman" panose="02020603050405020304" pitchFamily="18" charset="0"/>
                          <a:cs typeface="B Titr" panose="00000700000000000000" pitchFamily="2" charset="-78"/>
                        </a:rPr>
                        <a:t>مجموع (میلیارد ریال)</a:t>
                      </a:r>
                      <a:endParaRPr lang="en-US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Titr" panose="00000700000000000000" pitchFamily="2" charset="-78"/>
                      </a:endParaRPr>
                    </a:p>
                  </a:txBody>
                  <a:tcPr marL="1493" marR="1493" marT="149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Titr" panose="00000700000000000000" pitchFamily="2" charset="-78"/>
                        </a:rPr>
                        <a:t>369،684</a:t>
                      </a:r>
                    </a:p>
                  </a:txBody>
                  <a:tcPr marL="1890" marR="1890" marT="18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493" marR="1493" marT="14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804819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645269" y="196334"/>
            <a:ext cx="2925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b="1" dirty="0">
                <a:cs typeface="B Nazanin" panose="00000400000000000000" pitchFamily="2" charset="-78"/>
              </a:rPr>
              <a:t>عملکرد سرمایه گذاری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5937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71146" y="1415561"/>
            <a:ext cx="10972800" cy="5073162"/>
          </a:xfrm>
        </p:spPr>
        <p:txBody>
          <a:bodyPr/>
          <a:lstStyle/>
          <a:p>
            <a:pPr marL="0" indent="0" algn="r" rtl="1">
              <a:buNone/>
            </a:pPr>
            <a:r>
              <a:rPr lang="en-US" dirty="0">
                <a:cs typeface="B Nazanin" panose="00000400000000000000" pitchFamily="2" charset="-78"/>
              </a:rPr>
              <a:t/>
            </a:r>
            <a:br>
              <a:rPr lang="en-US" dirty="0">
                <a:cs typeface="B Nazanin" panose="00000400000000000000" pitchFamily="2" charset="-78"/>
              </a:rPr>
            </a:br>
            <a:r>
              <a:rPr lang="fa-IR" dirty="0" smtClean="0">
                <a:cs typeface="B Nazanin" panose="00000400000000000000" pitchFamily="2" charset="-78"/>
              </a:rPr>
              <a:t>سیاست پنجم- </a:t>
            </a:r>
            <a:r>
              <a:rPr lang="ar-SA" dirty="0" smtClean="0">
                <a:cs typeface="B Nazanin" panose="00000400000000000000" pitchFamily="2" charset="-78"/>
              </a:rPr>
              <a:t>دستیابی‌ </a:t>
            </a:r>
            <a:r>
              <a:rPr lang="ar-SA" dirty="0">
                <a:cs typeface="B Nazanin" panose="00000400000000000000" pitchFamily="2" charset="-78"/>
              </a:rPr>
              <a:t>به‌ سهم‌ بیشتر از بازار حمل‌ و نقل‌ </a:t>
            </a:r>
            <a:r>
              <a:rPr lang="ar-SA" dirty="0" smtClean="0">
                <a:cs typeface="B Nazanin" panose="00000400000000000000" pitchFamily="2" charset="-78"/>
              </a:rPr>
              <a:t>بین‌المللی‌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84600" y="70772"/>
            <a:ext cx="71333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 fontAlgn="ctr"/>
            <a:r>
              <a:rPr lang="fa-IR" sz="32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سیاست های کلی نظام در بخش حمل و نقل </a:t>
            </a:r>
            <a:br>
              <a:rPr lang="fa-IR" sz="32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</a:br>
            <a:r>
              <a:rPr lang="fa-IR" sz="3200" b="1" dirty="0" smtClean="0">
                <a:solidFill>
                  <a:srgbClr val="000000"/>
                </a:solidFill>
                <a:latin typeface="B Nazanin" panose="00000400000000000000" pitchFamily="2" charset="-78"/>
                <a:cs typeface="B Nazanin" panose="00000400000000000000" pitchFamily="2" charset="-78"/>
              </a:rPr>
              <a:t>مصوب سال 1379</a:t>
            </a:r>
            <a:endParaRPr lang="fa-IR" sz="3200" b="1" dirty="0">
              <a:solidFill>
                <a:srgbClr val="000000"/>
              </a:solidFill>
              <a:latin typeface="B Nazanin" panose="00000400000000000000" pitchFamily="2" charset="-78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71331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5503949"/>
              </p:ext>
            </p:extLst>
          </p:nvPr>
        </p:nvGraphicFramePr>
        <p:xfrm>
          <a:off x="733425" y="1164772"/>
          <a:ext cx="10972800" cy="5212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ctangle 11"/>
          <p:cNvSpPr/>
          <p:nvPr/>
        </p:nvSpPr>
        <p:spPr>
          <a:xfrm>
            <a:off x="2720622" y="354893"/>
            <a:ext cx="6581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2800" b="1" dirty="0" smtClean="0">
                <a:solidFill>
                  <a:srgbClr val="000000"/>
                </a:solidFill>
                <a:latin typeface="B Mitra" panose="00000400000000000000" pitchFamily="2" charset="-78"/>
                <a:cs typeface="B Titr" panose="00000700000000000000" pitchFamily="2" charset="-78"/>
              </a:rPr>
              <a:t>حمل بار ترانزیت ریلی</a:t>
            </a:r>
            <a:endParaRPr lang="en-US" sz="28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988055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7786151"/>
              </p:ext>
            </p:extLst>
          </p:nvPr>
        </p:nvGraphicFramePr>
        <p:xfrm>
          <a:off x="733425" y="1164772"/>
          <a:ext cx="10972800" cy="5212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ctangle 11"/>
          <p:cNvSpPr/>
          <p:nvPr/>
        </p:nvSpPr>
        <p:spPr>
          <a:xfrm>
            <a:off x="2720622" y="354893"/>
            <a:ext cx="6581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2800" b="1" dirty="0" smtClean="0">
                <a:solidFill>
                  <a:srgbClr val="000000"/>
                </a:solidFill>
                <a:latin typeface="B Mitra" panose="00000400000000000000" pitchFamily="2" charset="-78"/>
                <a:cs typeface="B Titr" panose="00000700000000000000" pitchFamily="2" charset="-78"/>
              </a:rPr>
              <a:t>حمل بار </a:t>
            </a:r>
            <a:r>
              <a:rPr lang="fa-IR" sz="2800" b="1" dirty="0" smtClean="0">
                <a:solidFill>
                  <a:srgbClr val="000000"/>
                </a:solidFill>
                <a:latin typeface="B Mitra" panose="00000400000000000000" pitchFamily="2" charset="-78"/>
                <a:cs typeface="B Titr" panose="00000700000000000000" pitchFamily="2" charset="-78"/>
              </a:rPr>
              <a:t>صادره </a:t>
            </a:r>
            <a:r>
              <a:rPr lang="fa-IR" sz="2800" b="1" dirty="0" smtClean="0">
                <a:solidFill>
                  <a:srgbClr val="000000"/>
                </a:solidFill>
                <a:latin typeface="B Mitra" panose="00000400000000000000" pitchFamily="2" charset="-78"/>
                <a:cs typeface="B Titr" panose="00000700000000000000" pitchFamily="2" charset="-78"/>
              </a:rPr>
              <a:t>ریلی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61610" y="887773"/>
            <a:ext cx="7328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200" b="1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fa-IR" b="1" dirty="0"/>
              <a:t>میلیون تن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682272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6317122"/>
              </p:ext>
            </p:extLst>
          </p:nvPr>
        </p:nvGraphicFramePr>
        <p:xfrm>
          <a:off x="733425" y="1164772"/>
          <a:ext cx="10972800" cy="5212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ctangle 11"/>
          <p:cNvSpPr/>
          <p:nvPr/>
        </p:nvSpPr>
        <p:spPr>
          <a:xfrm>
            <a:off x="2720622" y="354893"/>
            <a:ext cx="6581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2800" b="1" dirty="0" smtClean="0">
                <a:solidFill>
                  <a:srgbClr val="000000"/>
                </a:solidFill>
                <a:latin typeface="B Mitra" panose="00000400000000000000" pitchFamily="2" charset="-78"/>
                <a:cs typeface="B Titr" panose="00000700000000000000" pitchFamily="2" charset="-78"/>
              </a:rPr>
              <a:t>حمل بار </a:t>
            </a:r>
            <a:r>
              <a:rPr lang="fa-IR" sz="2800" b="1" dirty="0" smtClean="0">
                <a:solidFill>
                  <a:srgbClr val="000000"/>
                </a:solidFill>
                <a:latin typeface="B Mitra" panose="00000400000000000000" pitchFamily="2" charset="-78"/>
                <a:cs typeface="B Titr" panose="00000700000000000000" pitchFamily="2" charset="-78"/>
              </a:rPr>
              <a:t>وارده </a:t>
            </a:r>
            <a:r>
              <a:rPr lang="fa-IR" sz="2800" b="1" dirty="0" smtClean="0">
                <a:solidFill>
                  <a:srgbClr val="000000"/>
                </a:solidFill>
                <a:latin typeface="B Mitra" panose="00000400000000000000" pitchFamily="2" charset="-78"/>
                <a:cs typeface="B Titr" panose="00000700000000000000" pitchFamily="2" charset="-78"/>
              </a:rPr>
              <a:t>ریلی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33425" y="887773"/>
            <a:ext cx="7328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200" b="1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fa-IR" b="1" dirty="0"/>
              <a:t>میلیون تن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404489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543263" y="2454264"/>
            <a:ext cx="10113645" cy="822960"/>
          </a:xfrm>
        </p:spPr>
        <p:txBody>
          <a:bodyPr>
            <a:normAutofit fontScale="90000"/>
          </a:bodyPr>
          <a:lstStyle/>
          <a:p>
            <a:r>
              <a:rPr lang="fa-IR" sz="7200" dirty="0">
                <a:solidFill>
                  <a:schemeClr val="tx1"/>
                </a:solidFill>
              </a:rPr>
              <a:t>با سپاس از توجه شما</a:t>
            </a:r>
            <a:endParaRPr lang="en-US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403621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FFFF00"/>
                </a:solidFill>
              </a:rPr>
              <a:t>عدم </a:t>
            </a:r>
            <a:r>
              <a:rPr lang="fa-IR" dirty="0">
                <a:solidFill>
                  <a:srgbClr val="FFFF00"/>
                </a:solidFill>
              </a:rPr>
              <a:t>تناسب اعتبارات ریالی تخصیص یافته با جهش های ارزی 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5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5629161"/>
              </p:ext>
            </p:extLst>
          </p:nvPr>
        </p:nvGraphicFramePr>
        <p:xfrm>
          <a:off x="581025" y="1134589"/>
          <a:ext cx="10972800" cy="5263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78882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a-IR" dirty="0" smtClean="0"/>
              <a:t>تکالیف انباشته در حوزه فنی و زیربنایی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D2F2BBE-13C8-162E-D0E1-1BD6F4890019}"/>
              </a:ext>
            </a:extLst>
          </p:cNvPr>
          <p:cNvGraphicFramePr/>
          <p:nvPr>
            <p:extLst/>
          </p:nvPr>
        </p:nvGraphicFramePr>
        <p:xfrm>
          <a:off x="605802" y="982674"/>
          <a:ext cx="11263186" cy="5715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87056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a-IR" dirty="0" smtClean="0"/>
              <a:t>تکالیف انباشته در حوزه ناوگان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20C6BD-08FB-F602-2F2D-D36860AC4AAB}"/>
              </a:ext>
            </a:extLst>
          </p:cNvPr>
          <p:cNvSpPr txBox="1"/>
          <p:nvPr/>
        </p:nvSpPr>
        <p:spPr>
          <a:xfrm>
            <a:off x="302477" y="1148549"/>
            <a:ext cx="11507277" cy="8002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marR="0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a-IR" sz="1600" b="1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کمبود شدید نیروی کشش به دلیل کاهش آماده به کاری و همچنین قابلیت اطمینان لکوموتیوها ناشی از عدم تخصیص به موقع منابع مالی طرح عمرانی 039 (بهسازی ناوگان) و از طرفی افزایش قابل توجه هزینه های نگهداری و تعمیرات لکوموتیوها طی سال های اخیر به ویژه از سال 1397 تاکنون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302477" y="1948768"/>
          <a:ext cx="11585540" cy="4221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 rot="16200000">
            <a:off x="-10629" y="5172076"/>
            <a:ext cx="1011974" cy="3857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000" dirty="0" smtClean="0">
                <a:solidFill>
                  <a:schemeClr val="tx1"/>
                </a:solidFill>
              </a:rPr>
              <a:t>میلیارد تومان</a:t>
            </a:r>
            <a:endParaRPr lang="en-US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9337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a-IR" dirty="0" smtClean="0"/>
              <a:t>اتکالیف انباشته در حوزه ساختمانی </a:t>
            </a:r>
            <a:r>
              <a:rPr lang="fa-IR" dirty="0"/>
              <a:t>و </a:t>
            </a:r>
            <a:r>
              <a:rPr lang="fa-IR" dirty="0" smtClean="0"/>
              <a:t>ایستگاهی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/>
          </p:nvPr>
        </p:nvGraphicFramePr>
        <p:xfrm>
          <a:off x="492982" y="1414463"/>
          <a:ext cx="11263186" cy="4657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263712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852337"/>
          </a:xfrm>
          <a:prstGeom prst="rect">
            <a:avLst/>
          </a:prstGeom>
          <a:solidFill>
            <a:srgbClr val="140C4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r" rtl="1"/>
            <a:r>
              <a:rPr lang="fa-IR" sz="2000" b="1" dirty="0" smtClean="0">
                <a:solidFill>
                  <a:schemeClr val="bg1"/>
                </a:solidFill>
                <a:cs typeface="B Zar" panose="00000400000000000000" pitchFamily="2" charset="-78"/>
              </a:rPr>
              <a:t>منافع اجتماعی حاصل از حمل و نقل </a:t>
            </a:r>
            <a:r>
              <a:rPr lang="fa-IR" sz="2000" b="1" dirty="0" smtClean="0">
                <a:solidFill>
                  <a:schemeClr val="bg1"/>
                </a:solidFill>
                <a:cs typeface="B Zar" panose="00000400000000000000" pitchFamily="2" charset="-78"/>
              </a:rPr>
              <a:t>ریلی</a:t>
            </a:r>
            <a:endParaRPr lang="en-US" sz="2000" b="1" dirty="0">
              <a:solidFill>
                <a:srgbClr val="FFFF00"/>
              </a:solidFill>
              <a:cs typeface="B Zar" panose="00000400000000000000" pitchFamily="2" charset="-78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5008014"/>
              </p:ext>
            </p:extLst>
          </p:nvPr>
        </p:nvGraphicFramePr>
        <p:xfrm>
          <a:off x="376989" y="987518"/>
          <a:ext cx="11438021" cy="3755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219952" y="4892413"/>
          <a:ext cx="4419215" cy="1658004"/>
        </p:xfrm>
        <a:graphic>
          <a:graphicData uri="http://schemas.openxmlformats.org/drawingml/2006/table">
            <a:tbl>
              <a:tblPr rtl="1"/>
              <a:tblGrid>
                <a:gridCol w="3685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06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9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627">
                <a:tc gridSpan="3">
                  <a:txBody>
                    <a:bodyPr/>
                    <a:lstStyle/>
                    <a:p>
                      <a:pPr algn="ctr" rtl="1" fontAlgn="b"/>
                      <a:r>
                        <a:rPr lang="fa-I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 Titr" panose="00000700000000000000" pitchFamily="2" charset="-78"/>
                          <a:cs typeface="B Titr" panose="00000700000000000000" pitchFamily="2" charset="-78"/>
                        </a:rPr>
                        <a:t>منافع اجتماعی حاصل از حمل </a:t>
                      </a:r>
                      <a:r>
                        <a:rPr lang="fa-I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 Titr" panose="00000700000000000000" pitchFamily="2" charset="-78"/>
                          <a:cs typeface="B Titr" panose="00000700000000000000" pitchFamily="2" charset="-78"/>
                        </a:rPr>
                        <a:t>ونقل</a:t>
                      </a:r>
                      <a:r>
                        <a:rPr lang="fa-I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 Titr" panose="00000700000000000000" pitchFamily="2" charset="-78"/>
                          <a:cs typeface="B Titr" panose="00000700000000000000" pitchFamily="2" charset="-78"/>
                        </a:rPr>
                        <a:t> بار ریلی در سال 1398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91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ردیف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شرح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سنت دلار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91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میزان صرفه جویی در مصرف سوخت در هر تن کیلومتر حمل بار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1.30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91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میزان جلوگیری از تصادفات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0.96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91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هزینه تغییرات اقلیم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0.20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91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هزینه استهلاک جاده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0.10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91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میزان کاهش آلاینده های زیست محیطی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0.26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911"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جمع  منافع اجتماعی  غیر مستقیم به ازاء هر تن کیلومترحمل ریلی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2.83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5639167" y="4878631"/>
          <a:ext cx="5295900" cy="1671786"/>
        </p:xfrm>
        <a:graphic>
          <a:graphicData uri="http://schemas.openxmlformats.org/drawingml/2006/table">
            <a:tbl>
              <a:tblPr rtl="1"/>
              <a:tblGrid>
                <a:gridCol w="523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1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8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8309">
                <a:tc gridSpan="3">
                  <a:txBody>
                    <a:bodyPr/>
                    <a:lstStyle/>
                    <a:p>
                      <a:pPr algn="ctr" rtl="1" fontAlgn="b"/>
                      <a:r>
                        <a:rPr lang="fa-I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 Titr" panose="00000700000000000000" pitchFamily="2" charset="-78"/>
                          <a:cs typeface="B Titr" panose="00000700000000000000" pitchFamily="2" charset="-78"/>
                        </a:rPr>
                        <a:t>منافع اجتماعی حاصل از حمل ونقل مسافر ریلی در سال 1398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21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ردیف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شرح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سنت دلار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21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میزان صرفه جویی در مصرف سوخت در جابجایی مسافر (نفرکیلومتر)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0.73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21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میزان جلوگیری از تصادفات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0.96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21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هزینه تغییرات اقلیم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0.20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621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هزینه استهلاک جاده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0.10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621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میزان کاهش آلاینده های زیست محیطی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0.26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6211"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جمع  منافع اجتماعی  غیر مستقیم به ازاء هر نفر کیلومترحمل ریلی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 Zar" panose="00000400000000000000" pitchFamily="2" charset="-78"/>
                          <a:cs typeface="B Zar" panose="00000400000000000000" pitchFamily="2" charset="-78"/>
                        </a:rPr>
                        <a:t>2.26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70460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a-IR" dirty="0" smtClean="0"/>
              <a:t>آمار تعداد سوانح ریلی راه‌آهن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3D9225-2F71-6A44-7AA9-F96443EFA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112494"/>
            <a:ext cx="8530335" cy="503113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43326" y="1112494"/>
            <a:ext cx="1271588" cy="3734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81716" y="1112494"/>
            <a:ext cx="3436374" cy="3734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9774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Retrospect">
  <a:themeElements>
    <a:clrScheme name="Custom 1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009999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ustom 1">
      <a:majorFont>
        <a:latin typeface="Century Gothic"/>
        <a:ea typeface=""/>
        <a:cs typeface="B Titr"/>
      </a:majorFont>
      <a:minorFont>
        <a:latin typeface="Century Gothic"/>
        <a:ea typeface=""/>
        <a:cs typeface="B Nazani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7019</TotalTime>
  <Words>1412</Words>
  <Application>Microsoft Office PowerPoint</Application>
  <PresentationFormat>Widescreen</PresentationFormat>
  <Paragraphs>323</Paragraphs>
  <Slides>38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2" baseType="lpstr">
      <vt:lpstr>B Homa</vt:lpstr>
      <vt:lpstr>Times New Roman</vt:lpstr>
      <vt:lpstr>Wingdings</vt:lpstr>
      <vt:lpstr>Calibri</vt:lpstr>
      <vt:lpstr>Roboto Light</vt:lpstr>
      <vt:lpstr>B Zar</vt:lpstr>
      <vt:lpstr>Arial</vt:lpstr>
      <vt:lpstr>Century Gothic</vt:lpstr>
      <vt:lpstr>B Mitra</vt:lpstr>
      <vt:lpstr>B Titr</vt:lpstr>
      <vt:lpstr>B Yekan</vt:lpstr>
      <vt:lpstr>Aharoni</vt:lpstr>
      <vt:lpstr>B Nazanin</vt:lpstr>
      <vt:lpstr>1_Retrospect</vt:lpstr>
      <vt:lpstr>گزارش تحلیل عملکرد شرکت راه آهن در خصوص سیاست های کلی نظام در بخش حمل و نقل ابلاغی سال 1379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منافع اجتماعی حاصل از حمل و نقل ریلی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آمار 13 ساله نوسازی واگن های مسافری، خدماتی و خودکشش (دستگاه)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با سپاس از توجه شما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mohsen rai;نیکسای</dc:creator>
  <cp:lastModifiedBy>niksai.f</cp:lastModifiedBy>
  <cp:revision>893</cp:revision>
  <cp:lastPrinted>2024-12-14T04:51:52Z</cp:lastPrinted>
  <dcterms:created xsi:type="dcterms:W3CDTF">2024-07-12T10:42:40Z</dcterms:created>
  <dcterms:modified xsi:type="dcterms:W3CDTF">2025-01-12T15:57:27Z</dcterms:modified>
</cp:coreProperties>
</file>